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73" r:id="rId17"/>
    <p:sldId id="274" r:id="rId18"/>
    <p:sldId id="268" r:id="rId19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52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488435" y="605027"/>
            <a:ext cx="2188464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488435" y="605027"/>
            <a:ext cx="2188464" cy="63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7091" y="681685"/>
            <a:ext cx="1829816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710" y="1168349"/>
            <a:ext cx="8088579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rdhendude.blogspot.in/2012/01/indian-english-literature-unless-and.html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dhendude.blogspot.in/2012/01/indian-english-literature-unless-and.html" TargetMode="External"/><Relationship Id="rId2" Type="http://schemas.openxmlformats.org/officeDocument/2006/relationships/hyperlink" Target="http://ardhendude.blogspot.in/2012/12/life-and-contribution-of-mulk-raj-anand.html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090" y="681685"/>
            <a:ext cx="5334510" cy="1655903"/>
          </a:xfrm>
          <a:prstGeom prst="rect">
            <a:avLst/>
          </a:prstGeom>
        </p:spPr>
        <p:txBody>
          <a:bodyPr vert="horz" wrap="square" lIns="0" tIns="341948" rIns="0" bIns="0" rtlCol="0">
            <a:spAutoFit/>
          </a:bodyPr>
          <a:lstStyle/>
          <a:p>
            <a:pPr algn="ctr">
              <a:spcBef>
                <a:spcPts val="2693"/>
              </a:spcBef>
            </a:pPr>
            <a:r>
              <a:rPr sz="4000" b="1" spc="-4" dirty="0">
                <a:solidFill>
                  <a:srgbClr val="7030A0"/>
                </a:solidFill>
              </a:rPr>
              <a:t>THE </a:t>
            </a:r>
            <a:r>
              <a:rPr sz="4000" b="1" spc="-30" dirty="0">
                <a:solidFill>
                  <a:srgbClr val="7030A0"/>
                </a:solidFill>
              </a:rPr>
              <a:t>LOST</a:t>
            </a:r>
            <a:r>
              <a:rPr sz="4000" b="1" spc="-83" dirty="0">
                <a:solidFill>
                  <a:srgbClr val="7030A0"/>
                </a:solidFill>
              </a:rPr>
              <a:t> </a:t>
            </a:r>
            <a:r>
              <a:rPr sz="4000" b="1" spc="-4" dirty="0">
                <a:solidFill>
                  <a:srgbClr val="7030A0"/>
                </a:solidFill>
              </a:rPr>
              <a:t>CHILD</a:t>
            </a:r>
          </a:p>
          <a:p>
            <a:pPr marL="953" algn="ctr">
              <a:spcBef>
                <a:spcPts val="1050"/>
              </a:spcBef>
            </a:pPr>
            <a:r>
              <a:rPr lang="en-US" sz="3600" b="1" dirty="0" smtClean="0">
                <a:solidFill>
                  <a:srgbClr val="7030A0"/>
                </a:solidFill>
                <a:latin typeface="Calibri"/>
                <a:cs typeface="Calibri"/>
              </a:rPr>
              <a:t>                 </a:t>
            </a:r>
            <a:r>
              <a:rPr sz="3600" b="1" dirty="0" smtClean="0">
                <a:solidFill>
                  <a:srgbClr val="7030A0"/>
                </a:solidFill>
                <a:latin typeface="Calibri"/>
                <a:cs typeface="Calibri"/>
              </a:rPr>
              <a:t>MULK </a:t>
            </a:r>
            <a:r>
              <a:rPr sz="3600" b="1" spc="4" dirty="0">
                <a:solidFill>
                  <a:srgbClr val="7030A0"/>
                </a:solidFill>
                <a:latin typeface="Calibri"/>
                <a:cs typeface="Calibri"/>
              </a:rPr>
              <a:t>RAJ</a:t>
            </a:r>
            <a:r>
              <a:rPr sz="3600" b="1" spc="-3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spc="4" dirty="0">
                <a:solidFill>
                  <a:srgbClr val="7030A0"/>
                </a:solidFill>
                <a:latin typeface="Calibri"/>
                <a:cs typeface="Calibri"/>
              </a:rPr>
              <a:t>ANAND</a:t>
            </a:r>
            <a:endParaRPr sz="3600" b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" y="285751"/>
            <a:ext cx="3429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70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091" y="681685"/>
            <a:ext cx="18294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7030A0"/>
                </a:solidFill>
              </a:rPr>
              <a:t>The </a:t>
            </a:r>
            <a:r>
              <a:rPr dirty="0">
                <a:solidFill>
                  <a:srgbClr val="7030A0"/>
                </a:solidFill>
              </a:rPr>
              <a:t>Lost</a:t>
            </a:r>
            <a:r>
              <a:rPr spc="-45" dirty="0">
                <a:solidFill>
                  <a:srgbClr val="7030A0"/>
                </a:solidFill>
              </a:rPr>
              <a:t> </a:t>
            </a:r>
            <a:r>
              <a:rPr spc="-5" dirty="0">
                <a:solidFill>
                  <a:srgbClr val="7030A0"/>
                </a:solidFill>
              </a:rPr>
              <a:t>Child</a:t>
            </a:r>
          </a:p>
        </p:txBody>
      </p:sp>
      <p:sp>
        <p:nvSpPr>
          <p:cNvPr id="3" name="object 3"/>
          <p:cNvSpPr/>
          <p:nvPr/>
        </p:nvSpPr>
        <p:spPr>
          <a:xfrm>
            <a:off x="283463" y="1356360"/>
            <a:ext cx="4003548" cy="3288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3964" y="1712976"/>
            <a:ext cx="4757928" cy="3217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8435" y="605027"/>
            <a:ext cx="2188464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" y="542933"/>
            <a:ext cx="8991600" cy="3666388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86995" algn="ctr">
              <a:lnSpc>
                <a:spcPct val="100000"/>
              </a:lnSpc>
              <a:spcBef>
                <a:spcPts val="1190"/>
              </a:spcBef>
            </a:pPr>
            <a:r>
              <a:rPr sz="2200" spc="-5" dirty="0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7030A0"/>
                </a:solidFill>
                <a:latin typeface="Arial"/>
                <a:cs typeface="Arial"/>
              </a:rPr>
              <a:t>Lost</a:t>
            </a:r>
            <a:r>
              <a:rPr sz="2200" spc="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7030A0"/>
                </a:solidFill>
                <a:latin typeface="Arial"/>
                <a:cs typeface="Arial"/>
              </a:rPr>
              <a:t>Child</a:t>
            </a:r>
            <a:endParaRPr sz="22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Now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 stopped to ask his parents the permission to enjoy the</a:t>
            </a:r>
            <a:r>
              <a:rPr sz="2000" spc="24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swing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but to his utter surprise, there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sz="2000" spc="1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2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reply.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 marR="4848860" indent="-342900">
              <a:lnSpc>
                <a:spcPts val="3460"/>
              </a:lnSpc>
              <a:spcBef>
                <a:spcPts val="20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Neither his </a:t>
            </a:r>
            <a:r>
              <a:rPr sz="2000" spc="-2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father,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nor his  mother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sz="2000" spc="2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there.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Now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child</a:t>
            </a:r>
            <a:r>
              <a:rPr sz="2000" spc="6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realized</a:t>
            </a:r>
          </a:p>
          <a:p>
            <a:pPr marL="355600">
              <a:lnSpc>
                <a:spcPct val="100000"/>
              </a:lnSpc>
              <a:spcBef>
                <a:spcPts val="575"/>
              </a:spcBef>
            </a:pP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that he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sz="2000" spc="5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lost.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 marR="4763135" indent="-342900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 ran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here and there but 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 fruitful</a:t>
            </a:r>
            <a:r>
              <a:rPr sz="2000" spc="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result.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90033" y="2995152"/>
            <a:ext cx="3553967" cy="2049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8435" y="605027"/>
            <a:ext cx="2188464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" y="605027"/>
            <a:ext cx="7924800" cy="1900777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3141980">
              <a:lnSpc>
                <a:spcPct val="100000"/>
              </a:lnSpc>
              <a:spcBef>
                <a:spcPts val="1190"/>
              </a:spcBef>
            </a:pPr>
            <a:r>
              <a:rPr sz="2200" spc="-5" dirty="0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7030A0"/>
                </a:solidFill>
                <a:latin typeface="Arial"/>
                <a:cs typeface="Arial"/>
              </a:rPr>
              <a:t>Lost</a:t>
            </a:r>
            <a:r>
              <a:rPr sz="2200" spc="-4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7030A0"/>
                </a:solidFill>
                <a:latin typeface="Arial"/>
                <a:cs typeface="Arial"/>
              </a:rPr>
              <a:t>Child</a:t>
            </a:r>
            <a:endParaRPr sz="22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55600" marR="1876425" indent="-342900">
              <a:lnSpc>
                <a:spcPct val="12010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 ran </a:t>
            </a:r>
            <a:r>
              <a:rPr sz="24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here and there  but </a:t>
            </a:r>
            <a:r>
              <a:rPr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sz="24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 fruitful result.  </a:t>
            </a:r>
            <a:r>
              <a:rPr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sz="24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place </a:t>
            </a:r>
            <a:r>
              <a:rPr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sz="24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too  overcrowded.</a:t>
            </a:r>
            <a:endParaRPr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sz="24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got</a:t>
            </a:r>
            <a:r>
              <a:rPr sz="2400" spc="2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terrified.</a:t>
            </a:r>
            <a:endParaRPr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2495549"/>
            <a:ext cx="3537203" cy="2434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8435" y="605027"/>
            <a:ext cx="2188464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" y="542933"/>
            <a:ext cx="8839200" cy="2445541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3141980">
              <a:lnSpc>
                <a:spcPct val="100000"/>
              </a:lnSpc>
              <a:spcBef>
                <a:spcPts val="1190"/>
              </a:spcBef>
            </a:pPr>
            <a:r>
              <a:rPr sz="2200" spc="-5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FFFF00"/>
                </a:solidFill>
                <a:latin typeface="Arial"/>
                <a:cs typeface="Arial"/>
              </a:rPr>
              <a:t>Lost</a:t>
            </a:r>
            <a:r>
              <a:rPr sz="220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Arial"/>
                <a:cs typeface="Arial"/>
              </a:rPr>
              <a:t>Child</a:t>
            </a:r>
            <a:endParaRPr sz="2200" dirty="0">
              <a:latin typeface="Arial"/>
              <a:cs typeface="Arial"/>
            </a:endParaRPr>
          </a:p>
          <a:p>
            <a:pPr marL="355600" marR="1328420" indent="-342900">
              <a:lnSpc>
                <a:spcPct val="12010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Suddenly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kind hearted man  took him up in his arms and  tried to console</a:t>
            </a:r>
            <a:r>
              <a:rPr sz="2000" spc="4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him.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 marR="1793875">
              <a:lnSpc>
                <a:spcPct val="120000"/>
              </a:lnSpc>
              <a:spcBef>
                <a:spcPts val="5"/>
              </a:spcBef>
            </a:pP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asked him if he would  like to have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joy</a:t>
            </a:r>
            <a:r>
              <a:rPr sz="2000" spc="4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ride.</a:t>
            </a:r>
          </a:p>
          <a:p>
            <a:pPr marL="355600">
              <a:lnSpc>
                <a:spcPct val="100000"/>
              </a:lnSpc>
              <a:spcBef>
                <a:spcPts val="575"/>
              </a:spcBef>
            </a:pP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But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child sobbed,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“I</a:t>
            </a:r>
            <a:r>
              <a:rPr sz="2000" spc="7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want</a:t>
            </a:r>
          </a:p>
          <a:p>
            <a:pPr marL="3556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my </a:t>
            </a:r>
            <a:r>
              <a:rPr sz="2000" spc="-2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father,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 want my</a:t>
            </a:r>
            <a:r>
              <a:rPr sz="2000" spc="2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mother”.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39266" y="2408461"/>
            <a:ext cx="3912108" cy="2745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8435" y="605027"/>
            <a:ext cx="2188464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" y="542933"/>
            <a:ext cx="8991600" cy="1229824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190"/>
              </a:spcBef>
            </a:pP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Lost</a:t>
            </a:r>
            <a:r>
              <a:rPr sz="2000" spc="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Child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man </a:t>
            </a:r>
            <a:r>
              <a:rPr sz="2000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offered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him sweets, balloons and garland.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But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child</a:t>
            </a:r>
            <a:r>
              <a:rPr sz="2000" spc="25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kept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on sobbing,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“I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want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my </a:t>
            </a:r>
            <a:r>
              <a:rPr sz="2000" spc="-2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father,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 want my</a:t>
            </a:r>
            <a:r>
              <a:rPr sz="2000" spc="13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mother”.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9847" y="1927860"/>
            <a:ext cx="7075932" cy="3073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1" y="133350"/>
            <a:ext cx="8915400" cy="3385959"/>
          </a:xfrm>
          <a:prstGeom prst="rect">
            <a:avLst/>
          </a:prstGeom>
        </p:spPr>
        <p:txBody>
          <a:bodyPr vert="horz" wrap="square" lIns="0" tIns="42386" rIns="0" bIns="0" rtlCol="0">
            <a:spAutoFit/>
          </a:bodyPr>
          <a:lstStyle/>
          <a:p>
            <a:pPr marL="180975" marR="3810" indent="-171450" algn="just">
              <a:lnSpc>
                <a:spcPct val="150000"/>
              </a:lnSpc>
              <a:spcBef>
                <a:spcPts val="334"/>
              </a:spcBef>
              <a:buClr>
                <a:srgbClr val="000000"/>
              </a:buClr>
              <a:buFont typeface="Arial"/>
              <a:buChar char="•"/>
              <a:tabLst>
                <a:tab pos="180975" algn="l"/>
                <a:tab pos="2753201" algn="l"/>
              </a:tabLst>
            </a:pPr>
            <a:r>
              <a:rPr sz="2100" i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The </a:t>
            </a:r>
            <a:r>
              <a:rPr sz="2100" i="1" u="heavy" spc="-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Lost </a:t>
            </a:r>
            <a:r>
              <a:rPr sz="2100" i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Child</a:t>
            </a:r>
            <a:r>
              <a:rPr sz="2100" i="1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100" spc="-4" dirty="0">
                <a:latin typeface="Calibri"/>
                <a:cs typeface="Calibri"/>
              </a:rPr>
              <a:t>does </a:t>
            </a:r>
            <a:r>
              <a:rPr sz="2100" spc="-11" dirty="0">
                <a:latin typeface="Calibri"/>
                <a:cs typeface="Calibri"/>
              </a:rPr>
              <a:t>treat </a:t>
            </a:r>
            <a:r>
              <a:rPr sz="2100" dirty="0">
                <a:latin typeface="Calibri"/>
                <a:cs typeface="Calibri"/>
              </a:rPr>
              <a:t>some very </a:t>
            </a:r>
            <a:r>
              <a:rPr sz="2100" spc="-8" dirty="0">
                <a:latin typeface="Calibri"/>
                <a:cs typeface="Calibri"/>
              </a:rPr>
              <a:t>important </a:t>
            </a:r>
            <a:r>
              <a:rPr sz="2100" dirty="0">
                <a:latin typeface="Calibri"/>
                <a:cs typeface="Calibri"/>
              </a:rPr>
              <a:t>issues. </a:t>
            </a:r>
            <a:r>
              <a:rPr sz="2100" spc="-11" dirty="0">
                <a:latin typeface="Calibri"/>
                <a:cs typeface="Calibri"/>
              </a:rPr>
              <a:t>Central to </a:t>
            </a:r>
            <a:r>
              <a:rPr sz="2100" dirty="0">
                <a:latin typeface="Calibri"/>
                <a:cs typeface="Calibri"/>
              </a:rPr>
              <a:t>it is  </a:t>
            </a:r>
            <a:r>
              <a:rPr sz="2100" spc="-4" dirty="0">
                <a:latin typeface="Calibri"/>
                <a:cs typeface="Calibri"/>
              </a:rPr>
              <a:t>humankind's responsibility </a:t>
            </a:r>
            <a:r>
              <a:rPr sz="2100" spc="-11" dirty="0">
                <a:latin typeface="Calibri"/>
                <a:cs typeface="Calibri"/>
              </a:rPr>
              <a:t>to </a:t>
            </a:r>
            <a:r>
              <a:rPr sz="2100" spc="-4" dirty="0">
                <a:latin typeface="Calibri"/>
                <a:cs typeface="Calibri"/>
              </a:rPr>
              <a:t>world outside. The </a:t>
            </a:r>
            <a:r>
              <a:rPr sz="2100" dirty="0">
                <a:latin typeface="Calibri"/>
                <a:cs typeface="Calibri"/>
              </a:rPr>
              <a:t>episodes </a:t>
            </a:r>
            <a:r>
              <a:rPr sz="2100" spc="-4" dirty="0">
                <a:latin typeface="Calibri"/>
                <a:cs typeface="Calibri"/>
              </a:rPr>
              <a:t>dealing  </a:t>
            </a:r>
            <a:r>
              <a:rPr sz="2100" dirty="0">
                <a:latin typeface="Calibri"/>
                <a:cs typeface="Calibri"/>
              </a:rPr>
              <a:t>with </a:t>
            </a:r>
            <a:r>
              <a:rPr sz="2100" spc="-4" dirty="0">
                <a:latin typeface="Calibri"/>
                <a:cs typeface="Calibri"/>
              </a:rPr>
              <a:t>the </a:t>
            </a:r>
            <a:r>
              <a:rPr sz="2100" spc="-8" dirty="0">
                <a:latin typeface="Calibri"/>
                <a:cs typeface="Calibri"/>
              </a:rPr>
              <a:t>stranded </a:t>
            </a:r>
            <a:r>
              <a:rPr sz="2100" spc="-11" dirty="0">
                <a:latin typeface="Calibri"/>
                <a:cs typeface="Calibri"/>
              </a:rPr>
              <a:t>crowds </a:t>
            </a:r>
            <a:r>
              <a:rPr sz="2100" dirty="0">
                <a:latin typeface="Calibri"/>
                <a:cs typeface="Calibri"/>
              </a:rPr>
              <a:t>en </a:t>
            </a:r>
            <a:r>
              <a:rPr sz="2100" spc="-11" dirty="0">
                <a:latin typeface="Calibri"/>
                <a:cs typeface="Calibri"/>
              </a:rPr>
              <a:t>route to gala are exciting. </a:t>
            </a:r>
            <a:r>
              <a:rPr sz="2100" spc="-8" dirty="0">
                <a:latin typeface="Calibri"/>
                <a:cs typeface="Calibri"/>
              </a:rPr>
              <a:t>They </a:t>
            </a:r>
            <a:r>
              <a:rPr sz="2100" spc="-11" dirty="0">
                <a:latin typeface="Calibri"/>
                <a:cs typeface="Calibri"/>
              </a:rPr>
              <a:t>are  </a:t>
            </a:r>
            <a:r>
              <a:rPr sz="2100" spc="-4" dirty="0">
                <a:latin typeface="Calibri"/>
                <a:cs typeface="Calibri"/>
              </a:rPr>
              <a:t>handled </a:t>
            </a:r>
            <a:r>
              <a:rPr sz="2100" spc="-8" dirty="0">
                <a:latin typeface="Calibri"/>
                <a:cs typeface="Calibri"/>
              </a:rPr>
              <a:t>realistically: </a:t>
            </a:r>
            <a:r>
              <a:rPr sz="2100" dirty="0">
                <a:latin typeface="Calibri"/>
                <a:cs typeface="Calibri"/>
              </a:rPr>
              <a:t>Anand </a:t>
            </a:r>
            <a:r>
              <a:rPr sz="2100" spc="-4" dirty="0">
                <a:latin typeface="Calibri"/>
                <a:cs typeface="Calibri"/>
              </a:rPr>
              <a:t>does not </a:t>
            </a:r>
            <a:r>
              <a:rPr sz="2100" spc="-8" dirty="0">
                <a:latin typeface="Calibri"/>
                <a:cs typeface="Calibri"/>
              </a:rPr>
              <a:t>underplay </a:t>
            </a:r>
            <a:r>
              <a:rPr sz="2100" spc="-4" dirty="0">
                <a:latin typeface="Calibri"/>
                <a:cs typeface="Calibri"/>
              </a:rPr>
              <a:t>the </a:t>
            </a:r>
            <a:r>
              <a:rPr sz="2100" spc="-8" dirty="0">
                <a:latin typeface="Calibri"/>
                <a:cs typeface="Calibri"/>
              </a:rPr>
              <a:t>surging </a:t>
            </a:r>
            <a:r>
              <a:rPr sz="2100" dirty="0">
                <a:latin typeface="Calibri"/>
                <a:cs typeface="Calibri"/>
              </a:rPr>
              <a:t>of </a:t>
            </a:r>
            <a:r>
              <a:rPr sz="2100" spc="-4" dirty="0">
                <a:latin typeface="Calibri"/>
                <a:cs typeface="Calibri"/>
              </a:rPr>
              <a:t>the  Indian </a:t>
            </a:r>
            <a:r>
              <a:rPr sz="2100" spc="-11" dirty="0">
                <a:latin typeface="Calibri"/>
                <a:cs typeface="Calibri"/>
              </a:rPr>
              <a:t>crowd, </a:t>
            </a:r>
            <a:r>
              <a:rPr sz="2100" spc="-4" dirty="0">
                <a:latin typeface="Calibri"/>
                <a:cs typeface="Calibri"/>
              </a:rPr>
              <a:t>and he definitely shows </a:t>
            </a:r>
            <a:r>
              <a:rPr sz="2100" spc="-8" dirty="0">
                <a:latin typeface="Calibri"/>
                <a:cs typeface="Calibri"/>
              </a:rPr>
              <a:t>that </a:t>
            </a:r>
            <a:r>
              <a:rPr sz="2100" spc="4" dirty="0">
                <a:latin typeface="Calibri"/>
                <a:cs typeface="Calibri"/>
              </a:rPr>
              <a:t>trying </a:t>
            </a:r>
            <a:r>
              <a:rPr sz="2100" spc="-11" dirty="0">
                <a:latin typeface="Calibri"/>
                <a:cs typeface="Calibri"/>
              </a:rPr>
              <a:t>to </a:t>
            </a:r>
            <a:r>
              <a:rPr sz="2100" spc="-8" dirty="0">
                <a:latin typeface="Calibri"/>
                <a:cs typeface="Calibri"/>
              </a:rPr>
              <a:t>rescue </a:t>
            </a:r>
            <a:r>
              <a:rPr sz="2100" dirty="0">
                <a:latin typeface="Calibri"/>
                <a:cs typeface="Calibri"/>
              </a:rPr>
              <a:t>them in  </a:t>
            </a:r>
            <a:r>
              <a:rPr sz="2100" spc="-8" dirty="0">
                <a:latin typeface="Calibri"/>
                <a:cs typeface="Calibri"/>
              </a:rPr>
              <a:t>order </a:t>
            </a:r>
            <a:r>
              <a:rPr sz="2100" dirty="0">
                <a:latin typeface="Calibri"/>
                <a:cs typeface="Calibri"/>
              </a:rPr>
              <a:t>is </a:t>
            </a:r>
            <a:r>
              <a:rPr sz="2100" spc="4" dirty="0">
                <a:latin typeface="Calibri"/>
                <a:cs typeface="Calibri"/>
              </a:rPr>
              <a:t>a </a:t>
            </a:r>
            <a:r>
              <a:rPr sz="2100" spc="-8" dirty="0">
                <a:latin typeface="Calibri"/>
                <a:cs typeface="Calibri"/>
              </a:rPr>
              <a:t>largely </a:t>
            </a:r>
            <a:r>
              <a:rPr sz="2100" spc="-4" dirty="0">
                <a:latin typeface="Calibri"/>
                <a:cs typeface="Calibri"/>
              </a:rPr>
              <a:t>futile </a:t>
            </a:r>
            <a:r>
              <a:rPr sz="2100" spc="-19" dirty="0">
                <a:latin typeface="Calibri"/>
                <a:cs typeface="Calibri"/>
              </a:rPr>
              <a:t>activity. </a:t>
            </a:r>
            <a:r>
              <a:rPr sz="2100" spc="-4" dirty="0">
                <a:latin typeface="Calibri"/>
                <a:cs typeface="Calibri"/>
              </a:rPr>
              <a:t>Still, most </a:t>
            </a:r>
            <a:r>
              <a:rPr sz="2100" dirty="0">
                <a:latin typeface="Calibri"/>
                <a:cs typeface="Calibri"/>
              </a:rPr>
              <a:t>of </a:t>
            </a:r>
            <a:r>
              <a:rPr sz="2100" spc="-4" dirty="0">
                <a:latin typeface="Calibri"/>
                <a:cs typeface="Calibri"/>
              </a:rPr>
              <a:t>the </a:t>
            </a:r>
            <a:r>
              <a:rPr sz="2100" spc="-11" dirty="0">
                <a:latin typeface="Calibri"/>
                <a:cs typeface="Calibri"/>
              </a:rPr>
              <a:t>characters </a:t>
            </a:r>
            <a:r>
              <a:rPr sz="2100" dirty="0">
                <a:latin typeface="Calibri"/>
                <a:cs typeface="Calibri"/>
              </a:rPr>
              <a:t>in </a:t>
            </a:r>
            <a:r>
              <a:rPr sz="2100" spc="-4" dirty="0">
                <a:latin typeface="Calibri"/>
                <a:cs typeface="Calibri"/>
              </a:rPr>
              <a:t>the  </a:t>
            </a:r>
            <a:r>
              <a:rPr sz="2100" spc="-26" dirty="0">
                <a:latin typeface="Calibri"/>
                <a:cs typeface="Calibri"/>
              </a:rPr>
              <a:t>story, </a:t>
            </a:r>
            <a:r>
              <a:rPr sz="2100" spc="-4" dirty="0">
                <a:latin typeface="Calibri"/>
                <a:cs typeface="Calibri"/>
              </a:rPr>
              <a:t>including the </a:t>
            </a:r>
            <a:r>
              <a:rPr sz="2100" spc="-30" dirty="0">
                <a:latin typeface="Calibri"/>
                <a:cs typeface="Calibri"/>
              </a:rPr>
              <a:t>narrator, </a:t>
            </a:r>
            <a:r>
              <a:rPr sz="2100" spc="-11" dirty="0">
                <a:latin typeface="Calibri"/>
                <a:cs typeface="Calibri"/>
              </a:rPr>
              <a:t>are </a:t>
            </a:r>
            <a:r>
              <a:rPr sz="2100" spc="-8" dirty="0">
                <a:latin typeface="Calibri"/>
                <a:cs typeface="Calibri"/>
              </a:rPr>
              <a:t>convinced that </a:t>
            </a:r>
            <a:r>
              <a:rPr sz="2100" dirty="0">
                <a:latin typeface="Calibri"/>
                <a:cs typeface="Calibri"/>
              </a:rPr>
              <a:t>it is </a:t>
            </a:r>
            <a:r>
              <a:rPr sz="2100" spc="-4" dirty="0">
                <a:latin typeface="Calibri"/>
                <a:cs typeface="Calibri"/>
              </a:rPr>
              <a:t>one's duty </a:t>
            </a:r>
            <a:r>
              <a:rPr sz="2100" spc="-11" dirty="0">
                <a:latin typeface="Calibri"/>
                <a:cs typeface="Calibri"/>
              </a:rPr>
              <a:t>to </a:t>
            </a:r>
            <a:r>
              <a:rPr sz="2100" spc="4" dirty="0">
                <a:latin typeface="Calibri"/>
                <a:cs typeface="Calibri"/>
              </a:rPr>
              <a:t>try  </a:t>
            </a:r>
            <a:r>
              <a:rPr sz="2100" spc="-11" dirty="0">
                <a:latin typeface="Calibri"/>
                <a:cs typeface="Calibri"/>
              </a:rPr>
              <a:t>to </a:t>
            </a:r>
            <a:r>
              <a:rPr sz="2100" spc="-4" dirty="0">
                <a:latin typeface="Calibri"/>
                <a:cs typeface="Calibri"/>
              </a:rPr>
              <a:t>fun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23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frolic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 smtClean="0">
                <a:latin typeface="Calibri"/>
                <a:cs typeface="Calibri"/>
              </a:rPr>
              <a:t>them</a:t>
            </a:r>
            <a:r>
              <a:rPr lang="en-US" sz="2100" dirty="0" smtClean="0">
                <a:latin typeface="Calibri"/>
                <a:cs typeface="Calibri"/>
              </a:rPr>
              <a:t> </a:t>
            </a:r>
            <a:r>
              <a:rPr sz="2100" spc="-34" dirty="0" smtClean="0">
                <a:latin typeface="Calibri"/>
                <a:cs typeface="Calibri"/>
              </a:rPr>
              <a:t>anyway</a:t>
            </a:r>
            <a:r>
              <a:rPr sz="2100" spc="-34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1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1" y="133350"/>
            <a:ext cx="8839199" cy="4223753"/>
          </a:xfrm>
          <a:prstGeom prst="rect">
            <a:avLst/>
          </a:prstGeom>
        </p:spPr>
        <p:txBody>
          <a:bodyPr vert="horz" wrap="square" lIns="0" tIns="68104" rIns="0" bIns="0" rtlCol="0">
            <a:spAutoFit/>
          </a:bodyPr>
          <a:lstStyle/>
          <a:p>
            <a:pPr marL="180975" marR="3810" indent="-171450" algn="just">
              <a:lnSpc>
                <a:spcPct val="150000"/>
              </a:lnSpc>
              <a:spcBef>
                <a:spcPts val="536"/>
              </a:spcBef>
              <a:buFont typeface="Arial"/>
              <a:buChar char="•"/>
              <a:tabLst>
                <a:tab pos="180975" algn="l"/>
              </a:tabLst>
            </a:pPr>
            <a:r>
              <a:rPr spc="-4" dirty="0">
                <a:latin typeface="Arial" pitchFamily="34" charset="0"/>
                <a:cs typeface="Arial" pitchFamily="34" charset="0"/>
              </a:rPr>
              <a:t>When </a:t>
            </a:r>
            <a:r>
              <a:rPr spc="-8" dirty="0">
                <a:latin typeface="Arial" pitchFamily="34" charset="0"/>
                <a:cs typeface="Arial" pitchFamily="34" charset="0"/>
              </a:rPr>
              <a:t>they </a:t>
            </a:r>
            <a:r>
              <a:rPr spc="-4" dirty="0">
                <a:latin typeface="Arial" pitchFamily="34" charset="0"/>
                <a:cs typeface="Arial" pitchFamily="34" charset="0"/>
              </a:rPr>
              <a:t>had </a:t>
            </a:r>
            <a:r>
              <a:rPr spc="-8" dirty="0">
                <a:latin typeface="Arial" pitchFamily="34" charset="0"/>
                <a:cs typeface="Arial" pitchFamily="34" charset="0"/>
              </a:rPr>
              <a:t>almost </a:t>
            </a:r>
            <a:r>
              <a:rPr spc="-4" dirty="0">
                <a:latin typeface="Arial" pitchFamily="34" charset="0"/>
                <a:cs typeface="Arial" pitchFamily="34" charset="0"/>
              </a:rPr>
              <a:t>reached the </a:t>
            </a:r>
            <a:r>
              <a:rPr spc="-41" dirty="0">
                <a:latin typeface="Arial" pitchFamily="34" charset="0"/>
                <a:cs typeface="Arial" pitchFamily="34" charset="0"/>
              </a:rPr>
              <a:t>fair, </a:t>
            </a:r>
            <a:r>
              <a:rPr spc="-4" dirty="0">
                <a:latin typeface="Arial" pitchFamily="34" charset="0"/>
                <a:cs typeface="Arial" pitchFamily="34" charset="0"/>
              </a:rPr>
              <a:t>the child </a:t>
            </a:r>
            <a:r>
              <a:rPr spc="-11" dirty="0">
                <a:latin typeface="Arial" pitchFamily="34" charset="0"/>
                <a:cs typeface="Arial" pitchFamily="34" charset="0"/>
              </a:rPr>
              <a:t>was </a:t>
            </a:r>
            <a:r>
              <a:rPr spc="-15" dirty="0">
                <a:latin typeface="Arial" pitchFamily="34" charset="0"/>
                <a:cs typeface="Arial" pitchFamily="34" charset="0"/>
              </a:rPr>
              <a:t>attracted </a:t>
            </a:r>
            <a:r>
              <a:rPr spc="-11" dirty="0">
                <a:latin typeface="Arial" pitchFamily="34" charset="0"/>
                <a:cs typeface="Arial" pitchFamily="34" charset="0"/>
              </a:rPr>
              <a:t>by </a:t>
            </a:r>
            <a:r>
              <a:rPr spc="-4" dirty="0">
                <a:latin typeface="Arial" pitchFamily="34" charset="0"/>
                <a:cs typeface="Arial" pitchFamily="34" charset="0"/>
              </a:rPr>
              <a:t>the cries  </a:t>
            </a:r>
            <a:r>
              <a:rPr spc="-8" dirty="0">
                <a:latin typeface="Arial" pitchFamily="34" charset="0"/>
                <a:cs typeface="Arial" pitchFamily="34" charset="0"/>
              </a:rPr>
              <a:t>of </a:t>
            </a:r>
            <a:r>
              <a:rPr spc="-4" dirty="0">
                <a:latin typeface="Arial" pitchFamily="34" charset="0"/>
                <a:cs typeface="Arial" pitchFamily="34" charset="0"/>
              </a:rPr>
              <a:t>a </a:t>
            </a:r>
            <a:r>
              <a:rPr spc="-23" dirty="0">
                <a:latin typeface="Arial" pitchFamily="34" charset="0"/>
                <a:cs typeface="Arial" pitchFamily="34" charset="0"/>
              </a:rPr>
              <a:t>sweetmeat-seller. </a:t>
            </a:r>
            <a:r>
              <a:rPr spc="-8" dirty="0">
                <a:latin typeface="Arial" pitchFamily="34" charset="0"/>
                <a:cs typeface="Arial" pitchFamily="34" charset="0"/>
              </a:rPr>
              <a:t>His </a:t>
            </a:r>
            <a:r>
              <a:rPr spc="-4" dirty="0">
                <a:latin typeface="Arial" pitchFamily="34" charset="0"/>
                <a:cs typeface="Arial" pitchFamily="34" charset="0"/>
              </a:rPr>
              <a:t>mouth </a:t>
            </a:r>
            <a:r>
              <a:rPr spc="-15" dirty="0">
                <a:latin typeface="Arial" pitchFamily="34" charset="0"/>
                <a:cs typeface="Arial" pitchFamily="34" charset="0"/>
              </a:rPr>
              <a:t>watered </a:t>
            </a:r>
            <a:r>
              <a:rPr spc="-19" dirty="0">
                <a:latin typeface="Arial" pitchFamily="34" charset="0"/>
                <a:cs typeface="Arial" pitchFamily="34" charset="0"/>
              </a:rPr>
              <a:t>for </a:t>
            </a:r>
            <a:r>
              <a:rPr spc="-4" dirty="0">
                <a:latin typeface="Arial" pitchFamily="34" charset="0"/>
                <a:cs typeface="Arial" pitchFamily="34" charset="0"/>
              </a:rPr>
              <a:t>the </a:t>
            </a:r>
            <a:r>
              <a:rPr i="1" dirty="0">
                <a:latin typeface="Arial" pitchFamily="34" charset="0"/>
                <a:cs typeface="Arial" pitchFamily="34" charset="0"/>
              </a:rPr>
              <a:t>burfi </a:t>
            </a:r>
            <a:r>
              <a:rPr spc="-4" dirty="0">
                <a:latin typeface="Arial" pitchFamily="34" charset="0"/>
                <a:cs typeface="Arial" pitchFamily="34" charset="0"/>
              </a:rPr>
              <a:t>which </a:t>
            </a:r>
            <a:r>
              <a:rPr spc="-11" dirty="0">
                <a:latin typeface="Arial" pitchFamily="34" charset="0"/>
                <a:cs typeface="Arial" pitchFamily="34" charset="0"/>
              </a:rPr>
              <a:t>was </a:t>
            </a:r>
            <a:r>
              <a:rPr spc="-4" dirty="0">
                <a:latin typeface="Arial" pitchFamily="34" charset="0"/>
                <a:cs typeface="Arial" pitchFamily="34" charset="0"/>
              </a:rPr>
              <a:t>his  </a:t>
            </a:r>
            <a:r>
              <a:rPr spc="-15" dirty="0">
                <a:latin typeface="Arial" pitchFamily="34" charset="0"/>
                <a:cs typeface="Arial" pitchFamily="34" charset="0"/>
              </a:rPr>
              <a:t>favourite sweet </a:t>
            </a:r>
            <a:r>
              <a:rPr spc="-8" dirty="0">
                <a:latin typeface="Arial" pitchFamily="34" charset="0"/>
                <a:cs typeface="Arial" pitchFamily="34" charset="0"/>
              </a:rPr>
              <a:t>He knew that </a:t>
            </a:r>
            <a:r>
              <a:rPr spc="-4" dirty="0">
                <a:latin typeface="Arial" pitchFamily="34" charset="0"/>
                <a:cs typeface="Arial" pitchFamily="34" charset="0"/>
              </a:rPr>
              <a:t>his </a:t>
            </a:r>
            <a:r>
              <a:rPr spc="-8" dirty="0">
                <a:latin typeface="Arial" pitchFamily="34" charset="0"/>
                <a:cs typeface="Arial" pitchFamily="34" charset="0"/>
              </a:rPr>
              <a:t>desire </a:t>
            </a:r>
            <a:r>
              <a:rPr spc="-11" dirty="0">
                <a:latin typeface="Arial" pitchFamily="34" charset="0"/>
                <a:cs typeface="Arial" pitchFamily="34" charset="0"/>
              </a:rPr>
              <a:t>would </a:t>
            </a:r>
            <a:r>
              <a:rPr spc="-8" dirty="0">
                <a:latin typeface="Arial" pitchFamily="34" charset="0"/>
                <a:cs typeface="Arial" pitchFamily="34" charset="0"/>
              </a:rPr>
              <a:t>not be </a:t>
            </a:r>
            <a:r>
              <a:rPr spc="-4" dirty="0">
                <a:latin typeface="Arial" pitchFamily="34" charset="0"/>
                <a:cs typeface="Arial" pitchFamily="34" charset="0"/>
              </a:rPr>
              <a:t>fulfilled , </a:t>
            </a:r>
            <a:r>
              <a:rPr spc="-15" dirty="0">
                <a:latin typeface="Arial" pitchFamily="34" charset="0"/>
                <a:cs typeface="Arial" pitchFamily="34" charset="0"/>
              </a:rPr>
              <a:t>yet </a:t>
            </a:r>
            <a:r>
              <a:rPr spc="-8" dirty="0">
                <a:latin typeface="Arial" pitchFamily="34" charset="0"/>
                <a:cs typeface="Arial" pitchFamily="34" charset="0"/>
              </a:rPr>
              <a:t>he  </a:t>
            </a:r>
            <a:r>
              <a:rPr spc="-23" dirty="0">
                <a:latin typeface="Arial" pitchFamily="34" charset="0"/>
                <a:cs typeface="Arial" pitchFamily="34" charset="0"/>
              </a:rPr>
              <a:t>spoke </a:t>
            </a:r>
            <a:r>
              <a:rPr spc="-8" dirty="0">
                <a:latin typeface="Arial" pitchFamily="34" charset="0"/>
                <a:cs typeface="Arial" pitchFamily="34" charset="0"/>
              </a:rPr>
              <a:t>of </a:t>
            </a:r>
            <a:r>
              <a:rPr spc="-4" dirty="0">
                <a:latin typeface="Arial" pitchFamily="34" charset="0"/>
                <a:cs typeface="Arial" pitchFamily="34" charset="0"/>
              </a:rPr>
              <a:t>it in a whisper then </a:t>
            </a:r>
            <a:r>
              <a:rPr spc="-8" dirty="0">
                <a:latin typeface="Arial" pitchFamily="34" charset="0"/>
                <a:cs typeface="Arial" pitchFamily="34" charset="0"/>
              </a:rPr>
              <a:t>moved on </a:t>
            </a:r>
            <a:r>
              <a:rPr spc="-4" dirty="0">
                <a:latin typeface="Arial" pitchFamily="34" charset="0"/>
                <a:cs typeface="Arial" pitchFamily="34" charset="0"/>
              </a:rPr>
              <a:t>without </a:t>
            </a:r>
            <a:r>
              <a:rPr spc="-8" dirty="0">
                <a:latin typeface="Arial" pitchFamily="34" charset="0"/>
                <a:cs typeface="Arial" pitchFamily="34" charset="0"/>
              </a:rPr>
              <a:t>waiting </a:t>
            </a:r>
            <a:r>
              <a:rPr spc="-19" dirty="0">
                <a:latin typeface="Arial" pitchFamily="34" charset="0"/>
                <a:cs typeface="Arial" pitchFamily="34" charset="0"/>
              </a:rPr>
              <a:t>for </a:t>
            </a:r>
            <a:r>
              <a:rPr spc="-4" dirty="0">
                <a:latin typeface="Arial" pitchFamily="34" charset="0"/>
                <a:cs typeface="Arial" pitchFamily="34" charset="0"/>
              </a:rPr>
              <a:t>an </a:t>
            </a:r>
            <a:r>
              <a:rPr spc="-11" dirty="0">
                <a:latin typeface="Arial" pitchFamily="34" charset="0"/>
                <a:cs typeface="Arial" pitchFamily="34" charset="0"/>
              </a:rPr>
              <a:t>answer </a:t>
            </a:r>
            <a:r>
              <a:rPr spc="-8" dirty="0">
                <a:latin typeface="Arial" pitchFamily="34" charset="0"/>
                <a:cs typeface="Arial" pitchFamily="34" charset="0"/>
              </a:rPr>
              <a:t>The  </a:t>
            </a:r>
            <a:r>
              <a:rPr spc="-11" dirty="0">
                <a:latin typeface="Arial" pitchFamily="34" charset="0"/>
                <a:cs typeface="Arial" pitchFamily="34" charset="0"/>
              </a:rPr>
              <a:t>next attraction was </a:t>
            </a:r>
            <a:r>
              <a:rPr spc="-4" dirty="0">
                <a:latin typeface="Arial" pitchFamily="34" charset="0"/>
                <a:cs typeface="Arial" pitchFamily="34" charset="0"/>
              </a:rPr>
              <a:t>the </a:t>
            </a:r>
            <a:r>
              <a:rPr spc="-8" dirty="0">
                <a:latin typeface="Arial" pitchFamily="34" charset="0"/>
                <a:cs typeface="Arial" pitchFamily="34" charset="0"/>
              </a:rPr>
              <a:t>rainbow </a:t>
            </a:r>
            <a:r>
              <a:rPr spc="-4" dirty="0">
                <a:latin typeface="Arial" pitchFamily="34" charset="0"/>
                <a:cs typeface="Arial" pitchFamily="34" charset="0"/>
              </a:rPr>
              <a:t>- </a:t>
            </a:r>
            <a:r>
              <a:rPr spc="-8" dirty="0">
                <a:latin typeface="Arial" pitchFamily="34" charset="0"/>
                <a:cs typeface="Arial" pitchFamily="34" charset="0"/>
              </a:rPr>
              <a:t>coloured </a:t>
            </a:r>
            <a:r>
              <a:rPr spc="-4" dirty="0">
                <a:latin typeface="Arial" pitchFamily="34" charset="0"/>
                <a:cs typeface="Arial" pitchFamily="34" charset="0"/>
              </a:rPr>
              <a:t>balloons but </a:t>
            </a:r>
            <a:r>
              <a:rPr spc="-8" dirty="0">
                <a:latin typeface="Arial" pitchFamily="34" charset="0"/>
                <a:cs typeface="Arial" pitchFamily="34" charset="0"/>
              </a:rPr>
              <a:t>he </a:t>
            </a:r>
            <a:r>
              <a:rPr spc="-11" dirty="0">
                <a:latin typeface="Arial" pitchFamily="34" charset="0"/>
                <a:cs typeface="Arial" pitchFamily="34" charset="0"/>
              </a:rPr>
              <a:t>was </a:t>
            </a:r>
            <a:r>
              <a:rPr spc="-8" dirty="0">
                <a:latin typeface="Arial" pitchFamily="34" charset="0"/>
                <a:cs typeface="Arial" pitchFamily="34" charset="0"/>
              </a:rPr>
              <a:t>sure </a:t>
            </a:r>
            <a:r>
              <a:rPr spc="-11" dirty="0">
                <a:latin typeface="Arial" pitchFamily="34" charset="0"/>
                <a:cs typeface="Arial" pitchFamily="34" charset="0"/>
              </a:rPr>
              <a:t>that  </a:t>
            </a:r>
            <a:r>
              <a:rPr spc="-8" dirty="0">
                <a:latin typeface="Arial" pitchFamily="34" charset="0"/>
                <a:cs typeface="Arial" pitchFamily="34" charset="0"/>
              </a:rPr>
              <a:t>he would be </a:t>
            </a:r>
            <a:r>
              <a:rPr spc="-11" dirty="0">
                <a:latin typeface="Arial" pitchFamily="34" charset="0"/>
                <a:cs typeface="Arial" pitchFamily="34" charset="0"/>
              </a:rPr>
              <a:t>refused. </a:t>
            </a:r>
            <a:r>
              <a:rPr spc="-4" dirty="0">
                <a:latin typeface="Arial" pitchFamily="34" charset="0"/>
                <a:cs typeface="Arial" pitchFamily="34" charset="0"/>
              </a:rPr>
              <a:t>Then </a:t>
            </a:r>
            <a:r>
              <a:rPr spc="-8" dirty="0">
                <a:latin typeface="Arial" pitchFamily="34" charset="0"/>
                <a:cs typeface="Arial" pitchFamily="34" charset="0"/>
              </a:rPr>
              <a:t>they came </a:t>
            </a:r>
            <a:r>
              <a:rPr spc="-15" dirty="0">
                <a:latin typeface="Arial" pitchFamily="34" charset="0"/>
                <a:cs typeface="Arial" pitchFamily="34" charset="0"/>
              </a:rPr>
              <a:t>to </a:t>
            </a:r>
            <a:r>
              <a:rPr spc="-4" dirty="0">
                <a:latin typeface="Arial" pitchFamily="34" charset="0"/>
                <a:cs typeface="Arial" pitchFamily="34" charset="0"/>
              </a:rPr>
              <a:t>a </a:t>
            </a:r>
            <a:r>
              <a:rPr spc="-8" dirty="0">
                <a:latin typeface="Arial" pitchFamily="34" charset="0"/>
                <a:cs typeface="Arial" pitchFamily="34" charset="0"/>
              </a:rPr>
              <a:t>snake-charmer </a:t>
            </a:r>
            <a:r>
              <a:rPr spc="-4" dirty="0">
                <a:latin typeface="Arial" pitchFamily="34" charset="0"/>
                <a:cs typeface="Arial" pitchFamily="34" charset="0"/>
              </a:rPr>
              <a:t>who </a:t>
            </a:r>
            <a:r>
              <a:rPr spc="-11" dirty="0">
                <a:latin typeface="Arial" pitchFamily="34" charset="0"/>
                <a:cs typeface="Arial" pitchFamily="34" charset="0"/>
              </a:rPr>
              <a:t>was </a:t>
            </a:r>
            <a:r>
              <a:rPr spc="-8" dirty="0">
                <a:latin typeface="Arial" pitchFamily="34" charset="0"/>
                <a:cs typeface="Arial" pitchFamily="34" charset="0"/>
              </a:rPr>
              <a:t>playing  on </a:t>
            </a:r>
            <a:r>
              <a:rPr spc="-4" dirty="0">
                <a:latin typeface="Arial" pitchFamily="34" charset="0"/>
                <a:cs typeface="Arial" pitchFamily="34" charset="0"/>
              </a:rPr>
              <a:t>a </a:t>
            </a:r>
            <a:r>
              <a:rPr spc="-11" dirty="0">
                <a:latin typeface="Arial" pitchFamily="34" charset="0"/>
                <a:cs typeface="Arial" pitchFamily="34" charset="0"/>
              </a:rPr>
              <a:t>flute </a:t>
            </a:r>
            <a:r>
              <a:rPr spc="-15" dirty="0">
                <a:latin typeface="Arial" pitchFamily="34" charset="0"/>
                <a:cs typeface="Arial" pitchFamily="34" charset="0"/>
              </a:rPr>
              <a:t>before </a:t>
            </a:r>
            <a:r>
              <a:rPr spc="-4" dirty="0">
                <a:latin typeface="Arial" pitchFamily="34" charset="0"/>
                <a:cs typeface="Arial" pitchFamily="34" charset="0"/>
              </a:rPr>
              <a:t>a </a:t>
            </a:r>
            <a:r>
              <a:rPr spc="-19" dirty="0">
                <a:latin typeface="Arial" pitchFamily="34" charset="0"/>
                <a:cs typeface="Arial" pitchFamily="34" charset="0"/>
              </a:rPr>
              <a:t>snake. </a:t>
            </a:r>
            <a:r>
              <a:rPr spc="-4" dirty="0">
                <a:latin typeface="Arial" pitchFamily="34" charset="0"/>
                <a:cs typeface="Arial" pitchFamily="34" charset="0"/>
              </a:rPr>
              <a:t>But the child had </a:t>
            </a:r>
            <a:r>
              <a:rPr spc="-15" dirty="0">
                <a:latin typeface="Arial" pitchFamily="34" charset="0"/>
                <a:cs typeface="Arial" pitchFamily="34" charset="0"/>
              </a:rPr>
              <a:t>to </a:t>
            </a:r>
            <a:r>
              <a:rPr spc="-4" dirty="0">
                <a:latin typeface="Arial" pitchFamily="34" charset="0"/>
                <a:cs typeface="Arial" pitchFamily="34" charset="0"/>
              </a:rPr>
              <a:t>pass </a:t>
            </a:r>
            <a:r>
              <a:rPr spc="-8" dirty="0">
                <a:latin typeface="Arial" pitchFamily="34" charset="0"/>
                <a:cs typeface="Arial" pitchFamily="34" charset="0"/>
              </a:rPr>
              <a:t>on. </a:t>
            </a:r>
            <a:r>
              <a:rPr spc="-4" dirty="0">
                <a:latin typeface="Arial" pitchFamily="34" charset="0"/>
                <a:cs typeface="Arial" pitchFamily="34" charset="0"/>
              </a:rPr>
              <a:t>The </a:t>
            </a:r>
            <a:r>
              <a:rPr spc="-11" dirty="0">
                <a:latin typeface="Arial" pitchFamily="34" charset="0"/>
                <a:cs typeface="Arial" pitchFamily="34" charset="0"/>
              </a:rPr>
              <a:t>greatest  attraction </a:t>
            </a:r>
            <a:r>
              <a:rPr spc="-19" dirty="0">
                <a:latin typeface="Arial" pitchFamily="34" charset="0"/>
                <a:cs typeface="Arial" pitchFamily="34" charset="0"/>
              </a:rPr>
              <a:t>for </a:t>
            </a:r>
            <a:r>
              <a:rPr spc="-4" dirty="0">
                <a:latin typeface="Arial" pitchFamily="34" charset="0"/>
                <a:cs typeface="Arial" pitchFamily="34" charset="0"/>
              </a:rPr>
              <a:t>the child </a:t>
            </a:r>
            <a:r>
              <a:rPr spc="-8" dirty="0">
                <a:latin typeface="Arial" pitchFamily="34" charset="0"/>
                <a:cs typeface="Arial" pitchFamily="34" charset="0"/>
              </a:rPr>
              <a:t>came </a:t>
            </a:r>
            <a:r>
              <a:rPr spc="-15" dirty="0">
                <a:latin typeface="Arial" pitchFamily="34" charset="0"/>
                <a:cs typeface="Arial" pitchFamily="34" charset="0"/>
              </a:rPr>
              <a:t>next. </a:t>
            </a:r>
            <a:r>
              <a:rPr spc="-4" dirty="0">
                <a:latin typeface="Arial" pitchFamily="34" charset="0"/>
                <a:cs typeface="Arial" pitchFamily="34" charset="0"/>
              </a:rPr>
              <a:t>It </a:t>
            </a:r>
            <a:r>
              <a:rPr spc="-11" dirty="0">
                <a:latin typeface="Arial" pitchFamily="34" charset="0"/>
                <a:cs typeface="Arial" pitchFamily="34" charset="0"/>
              </a:rPr>
              <a:t>was </a:t>
            </a:r>
            <a:r>
              <a:rPr spc="-4" dirty="0">
                <a:latin typeface="Arial" pitchFamily="34" charset="0"/>
                <a:cs typeface="Arial" pitchFamily="34" charset="0"/>
              </a:rPr>
              <a:t>a </a:t>
            </a:r>
            <a:r>
              <a:rPr spc="-8" dirty="0">
                <a:latin typeface="Arial" pitchFamily="34" charset="0"/>
                <a:cs typeface="Arial" pitchFamily="34" charset="0"/>
              </a:rPr>
              <a:t>roundabout </a:t>
            </a:r>
            <a:r>
              <a:rPr spc="-4" dirty="0">
                <a:latin typeface="Arial" pitchFamily="34" charset="0"/>
                <a:cs typeface="Arial" pitchFamily="34" charset="0"/>
              </a:rPr>
              <a:t>in full </a:t>
            </a:r>
            <a:r>
              <a:rPr spc="-8" dirty="0">
                <a:latin typeface="Arial" pitchFamily="34" charset="0"/>
                <a:cs typeface="Arial" pitchFamily="34" charset="0"/>
              </a:rPr>
              <a:t>swing. He  </a:t>
            </a:r>
            <a:r>
              <a:rPr spc="-11" dirty="0">
                <a:latin typeface="Arial" pitchFamily="34" charset="0"/>
                <a:cs typeface="Arial" pitchFamily="34" charset="0"/>
              </a:rPr>
              <a:t>watched </a:t>
            </a:r>
            <a:r>
              <a:rPr spc="-4" dirty="0">
                <a:latin typeface="Arial" pitchFamily="34" charset="0"/>
                <a:cs typeface="Arial" pitchFamily="34" charset="0"/>
              </a:rPr>
              <a:t>it </a:t>
            </a:r>
            <a:r>
              <a:rPr spc="-8" dirty="0">
                <a:latin typeface="Arial" pitchFamily="34" charset="0"/>
                <a:cs typeface="Arial" pitchFamily="34" charset="0"/>
              </a:rPr>
              <a:t>going </a:t>
            </a:r>
            <a:r>
              <a:rPr spc="-11" dirty="0">
                <a:latin typeface="Arial" pitchFamily="34" charset="0"/>
                <a:cs typeface="Arial" pitchFamily="34" charset="0"/>
              </a:rPr>
              <a:t>round </a:t>
            </a:r>
            <a:r>
              <a:rPr spc="-4" dirty="0">
                <a:latin typeface="Arial" pitchFamily="34" charset="0"/>
                <a:cs typeface="Arial" pitchFamily="34" charset="0"/>
              </a:rPr>
              <a:t>and </a:t>
            </a:r>
            <a:r>
              <a:rPr spc="-11" dirty="0">
                <a:latin typeface="Arial" pitchFamily="34" charset="0"/>
                <a:cs typeface="Arial" pitchFamily="34" charset="0"/>
              </a:rPr>
              <a:t>round </a:t>
            </a:r>
            <a:r>
              <a:rPr spc="-4" dirty="0">
                <a:latin typeface="Arial" pitchFamily="34" charset="0"/>
                <a:cs typeface="Arial" pitchFamily="34" charset="0"/>
              </a:rPr>
              <a:t>with a </a:t>
            </a:r>
            <a:r>
              <a:rPr dirty="0">
                <a:latin typeface="Arial" pitchFamily="34" charset="0"/>
                <a:cs typeface="Arial" pitchFamily="34" charset="0"/>
              </a:rPr>
              <a:t>merry </a:t>
            </a:r>
            <a:r>
              <a:rPr spc="-4" dirty="0">
                <a:latin typeface="Arial" pitchFamily="34" charset="0"/>
                <a:cs typeface="Arial" pitchFamily="34" charset="0"/>
              </a:rPr>
              <a:t>band of men, </a:t>
            </a:r>
            <a:r>
              <a:rPr spc="-11" dirty="0">
                <a:latin typeface="Arial" pitchFamily="34" charset="0"/>
                <a:cs typeface="Arial" pitchFamily="34" charset="0"/>
              </a:rPr>
              <a:t>women, </a:t>
            </a:r>
            <a:r>
              <a:rPr spc="-4" dirty="0">
                <a:latin typeface="Arial" pitchFamily="34" charset="0"/>
                <a:cs typeface="Arial" pitchFamily="34" charset="0"/>
              </a:rPr>
              <a:t>and  children </a:t>
            </a:r>
            <a:r>
              <a:rPr spc="-8" dirty="0">
                <a:latin typeface="Arial" pitchFamily="34" charset="0"/>
                <a:cs typeface="Arial" pitchFamily="34" charset="0"/>
              </a:rPr>
              <a:t>on </a:t>
            </a:r>
            <a:r>
              <a:rPr spc="-4" dirty="0">
                <a:latin typeface="Arial" pitchFamily="34" charset="0"/>
                <a:cs typeface="Arial" pitchFamily="34" charset="0"/>
              </a:rPr>
              <a:t>it. </a:t>
            </a:r>
            <a:r>
              <a:rPr spc="-11" dirty="0">
                <a:latin typeface="Arial" pitchFamily="34" charset="0"/>
                <a:cs typeface="Arial" pitchFamily="34" charset="0"/>
              </a:rPr>
              <a:t>As </a:t>
            </a:r>
            <a:r>
              <a:rPr spc="-8" dirty="0">
                <a:latin typeface="Arial" pitchFamily="34" charset="0"/>
                <a:cs typeface="Arial" pitchFamily="34" charset="0"/>
              </a:rPr>
              <a:t>soon </a:t>
            </a:r>
            <a:r>
              <a:rPr spc="-4" dirty="0">
                <a:latin typeface="Arial" pitchFamily="34" charset="0"/>
                <a:cs typeface="Arial" pitchFamily="34" charset="0"/>
              </a:rPr>
              <a:t>as it </a:t>
            </a:r>
            <a:r>
              <a:rPr spc="-11" dirty="0">
                <a:latin typeface="Arial" pitchFamily="34" charset="0"/>
                <a:cs typeface="Arial" pitchFamily="34" charset="0"/>
              </a:rPr>
              <a:t>stopped </a:t>
            </a:r>
            <a:r>
              <a:rPr spc="-8" dirty="0">
                <a:latin typeface="Arial" pitchFamily="34" charset="0"/>
                <a:cs typeface="Arial" pitchFamily="34" charset="0"/>
              </a:rPr>
              <a:t>he </a:t>
            </a:r>
            <a:r>
              <a:rPr spc="-4" dirty="0">
                <a:latin typeface="Arial" pitchFamily="34" charset="0"/>
                <a:cs typeface="Arial" pitchFamily="34" charset="0"/>
              </a:rPr>
              <a:t>boldly </a:t>
            </a:r>
            <a:r>
              <a:rPr spc="-19" dirty="0">
                <a:latin typeface="Arial" pitchFamily="34" charset="0"/>
                <a:cs typeface="Arial" pitchFamily="34" charset="0"/>
              </a:rPr>
              <a:t>asked </a:t>
            </a:r>
            <a:r>
              <a:rPr spc="-4" dirty="0">
                <a:latin typeface="Arial" pitchFamily="34" charset="0"/>
                <a:cs typeface="Arial" pitchFamily="34" charset="0"/>
              </a:rPr>
              <a:t>his </a:t>
            </a:r>
            <a:r>
              <a:rPr spc="-8" dirty="0">
                <a:latin typeface="Arial" pitchFamily="34" charset="0"/>
                <a:cs typeface="Arial" pitchFamily="34" charset="0"/>
              </a:rPr>
              <a:t>parents </a:t>
            </a:r>
            <a:r>
              <a:rPr spc="-19" dirty="0">
                <a:latin typeface="Arial" pitchFamily="34" charset="0"/>
                <a:cs typeface="Arial" pitchFamily="34" charset="0"/>
              </a:rPr>
              <a:t>for </a:t>
            </a:r>
            <a:r>
              <a:rPr spc="-4" dirty="0">
                <a:latin typeface="Arial" pitchFamily="34" charset="0"/>
                <a:cs typeface="Arial" pitchFamily="34" charset="0"/>
              </a:rPr>
              <a:t>the  </a:t>
            </a:r>
            <a:r>
              <a:rPr spc="-8" dirty="0">
                <a:latin typeface="Arial" pitchFamily="34" charset="0"/>
                <a:cs typeface="Arial" pitchFamily="34" charset="0"/>
              </a:rPr>
              <a:t>pleasure of </a:t>
            </a:r>
            <a:r>
              <a:rPr spc="-4" dirty="0">
                <a:latin typeface="Arial" pitchFamily="34" charset="0"/>
                <a:cs typeface="Arial" pitchFamily="34" charset="0"/>
              </a:rPr>
              <a:t>a ride </a:t>
            </a:r>
            <a:r>
              <a:rPr spc="-8" dirty="0">
                <a:latin typeface="Arial" pitchFamily="34" charset="0"/>
                <a:cs typeface="Arial" pitchFamily="34" charset="0"/>
              </a:rPr>
              <a:t>on </a:t>
            </a:r>
            <a:r>
              <a:rPr spc="-4" dirty="0">
                <a:latin typeface="Arial" pitchFamily="34" charset="0"/>
                <a:cs typeface="Arial" pitchFamily="34" charset="0"/>
              </a:rPr>
              <a:t>the </a:t>
            </a:r>
            <a:r>
              <a:rPr spc="-8" dirty="0">
                <a:latin typeface="Arial" pitchFamily="34" charset="0"/>
                <a:cs typeface="Arial" pitchFamily="34" charset="0"/>
              </a:rPr>
              <a:t>roundabout. </a:t>
            </a:r>
            <a:r>
              <a:rPr spc="-4" dirty="0">
                <a:latin typeface="Arial" pitchFamily="34" charset="0"/>
                <a:cs typeface="Arial" pitchFamily="34" charset="0"/>
              </a:rPr>
              <a:t>But when </a:t>
            </a:r>
            <a:r>
              <a:rPr spc="-8" dirty="0">
                <a:latin typeface="Arial" pitchFamily="34" charset="0"/>
                <a:cs typeface="Arial" pitchFamily="34" charset="0"/>
              </a:rPr>
              <a:t>he </a:t>
            </a:r>
            <a:r>
              <a:rPr spc="-4" dirty="0">
                <a:latin typeface="Arial" pitchFamily="34" charset="0"/>
                <a:cs typeface="Arial" pitchFamily="34" charset="0"/>
              </a:rPr>
              <a:t>turned </a:t>
            </a:r>
            <a:r>
              <a:rPr spc="-11" dirty="0">
                <a:latin typeface="Arial" pitchFamily="34" charset="0"/>
                <a:cs typeface="Arial" pitchFamily="34" charset="0"/>
              </a:rPr>
              <a:t>round </a:t>
            </a:r>
            <a:r>
              <a:rPr spc="-8" dirty="0">
                <a:latin typeface="Arial" pitchFamily="34" charset="0"/>
                <a:cs typeface="Arial" pitchFamily="34" charset="0"/>
              </a:rPr>
              <a:t>he could  not </a:t>
            </a:r>
            <a:r>
              <a:rPr spc="-4" dirty="0">
                <a:latin typeface="Arial" pitchFamily="34" charset="0"/>
                <a:cs typeface="Arial" pitchFamily="34" charset="0"/>
              </a:rPr>
              <a:t>find </a:t>
            </a:r>
            <a:r>
              <a:rPr spc="-8" dirty="0">
                <a:latin typeface="Arial" pitchFamily="34" charset="0"/>
                <a:cs typeface="Arial" pitchFamily="34" charset="0"/>
              </a:rPr>
              <a:t>them</a:t>
            </a:r>
            <a:r>
              <a:rPr spc="8" dirty="0">
                <a:latin typeface="Arial" pitchFamily="34" charset="0"/>
                <a:cs typeface="Arial" pitchFamily="34" charset="0"/>
              </a:rPr>
              <a:t> </a:t>
            </a:r>
            <a:r>
              <a:rPr spc="-8" dirty="0">
                <a:latin typeface="Arial" pitchFamily="34" charset="0"/>
                <a:cs typeface="Arial" pitchFamily="34" charset="0"/>
              </a:rPr>
              <a:t>anywhere.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90" y="209550"/>
            <a:ext cx="9055510" cy="47550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70974" indent="-170974" algn="just">
              <a:lnSpc>
                <a:spcPct val="150000"/>
              </a:lnSpc>
              <a:spcBef>
                <a:spcPts val="675"/>
              </a:spcBef>
              <a:buFont typeface="Arial"/>
              <a:buChar char="•"/>
              <a:tabLst>
                <a:tab pos="170974" algn="l"/>
                <a:tab pos="171450" algn="l"/>
              </a:tabLst>
            </a:pPr>
            <a:r>
              <a:rPr sz="1700" spc="4" dirty="0">
                <a:latin typeface="Calibri"/>
                <a:cs typeface="Calibri"/>
              </a:rPr>
              <a:t>With a </a:t>
            </a:r>
            <a:r>
              <a:rPr sz="1700" spc="-4" dirty="0">
                <a:latin typeface="Calibri"/>
                <a:cs typeface="Calibri"/>
              </a:rPr>
              <a:t>heart-rending </a:t>
            </a:r>
            <a:r>
              <a:rPr sz="1700" dirty="0">
                <a:latin typeface="Calibri"/>
                <a:cs typeface="Calibri"/>
              </a:rPr>
              <a:t>cry </a:t>
            </a:r>
            <a:r>
              <a:rPr sz="1700" spc="4" dirty="0">
                <a:latin typeface="Calibri"/>
                <a:cs typeface="Calibri"/>
              </a:rPr>
              <a:t>of </a:t>
            </a:r>
            <a:r>
              <a:rPr sz="1700" spc="-8" dirty="0">
                <a:latin typeface="Calibri"/>
                <a:cs typeface="Calibri"/>
              </a:rPr>
              <a:t>fear </a:t>
            </a:r>
            <a:r>
              <a:rPr sz="1700" dirty="0">
                <a:latin typeface="Calibri"/>
                <a:cs typeface="Calibri"/>
              </a:rPr>
              <a:t>and </a:t>
            </a:r>
            <a:r>
              <a:rPr sz="1700" spc="-23" dirty="0">
                <a:latin typeface="Calibri"/>
                <a:cs typeface="Calibri"/>
              </a:rPr>
              <a:t>grief, </a:t>
            </a:r>
            <a:r>
              <a:rPr sz="1700" dirty="0">
                <a:latin typeface="Calibri"/>
                <a:cs typeface="Calibri"/>
              </a:rPr>
              <a:t>the weeping child </a:t>
            </a:r>
            <a:r>
              <a:rPr sz="1700" spc="-11" dirty="0">
                <a:latin typeface="Calibri"/>
                <a:cs typeface="Calibri"/>
              </a:rPr>
              <a:t>ran </a:t>
            </a:r>
            <a:r>
              <a:rPr sz="1700" dirty="0">
                <a:latin typeface="Calibri"/>
                <a:cs typeface="Calibri"/>
              </a:rPr>
              <a:t>about madly in </a:t>
            </a:r>
            <a:r>
              <a:rPr sz="1700" spc="-4" dirty="0">
                <a:latin typeface="Calibri"/>
                <a:cs typeface="Calibri"/>
              </a:rPr>
              <a:t>search</a:t>
            </a:r>
            <a:r>
              <a:rPr sz="1700" spc="-191" dirty="0">
                <a:latin typeface="Calibri"/>
                <a:cs typeface="Calibri"/>
              </a:rPr>
              <a:t> </a:t>
            </a:r>
            <a:r>
              <a:rPr sz="1700" spc="4" dirty="0">
                <a:latin typeface="Calibri"/>
                <a:cs typeface="Calibri"/>
              </a:rPr>
              <a:t>of  </a:t>
            </a:r>
            <a:r>
              <a:rPr sz="1700" spc="-4" dirty="0">
                <a:latin typeface="Calibri"/>
                <a:cs typeface="Calibri"/>
              </a:rPr>
              <a:t>his </a:t>
            </a:r>
            <a:r>
              <a:rPr sz="1700" spc="-8" dirty="0">
                <a:latin typeface="Calibri"/>
                <a:cs typeface="Calibri"/>
              </a:rPr>
              <a:t>parents, </a:t>
            </a:r>
            <a:r>
              <a:rPr sz="1700" spc="-4" dirty="0">
                <a:latin typeface="Calibri"/>
                <a:cs typeface="Calibri"/>
              </a:rPr>
              <a:t>but there was no sign </a:t>
            </a:r>
            <a:r>
              <a:rPr sz="1700" spc="4" dirty="0">
                <a:latin typeface="Calibri"/>
                <a:cs typeface="Calibri"/>
              </a:rPr>
              <a:t>of </a:t>
            </a:r>
            <a:r>
              <a:rPr sz="1700" dirty="0">
                <a:latin typeface="Calibri"/>
                <a:cs typeface="Calibri"/>
              </a:rPr>
              <a:t>them. His turban </a:t>
            </a:r>
            <a:r>
              <a:rPr sz="1700" spc="-4" dirty="0">
                <a:latin typeface="Calibri"/>
                <a:cs typeface="Calibri"/>
              </a:rPr>
              <a:t>came off </a:t>
            </a:r>
            <a:r>
              <a:rPr sz="1700" dirty="0">
                <a:latin typeface="Calibri"/>
                <a:cs typeface="Calibri"/>
              </a:rPr>
              <a:t>and </a:t>
            </a:r>
            <a:r>
              <a:rPr sz="1700" spc="-4" dirty="0">
                <a:latin typeface="Calibri"/>
                <a:cs typeface="Calibri"/>
              </a:rPr>
              <a:t>his </a:t>
            </a:r>
            <a:r>
              <a:rPr sz="1700" dirty="0">
                <a:latin typeface="Calibri"/>
                <a:cs typeface="Calibri"/>
              </a:rPr>
              <a:t>clothes became  </a:t>
            </a:r>
            <a:r>
              <a:rPr sz="1700" spc="-8" dirty="0">
                <a:latin typeface="Calibri"/>
                <a:cs typeface="Calibri"/>
              </a:rPr>
              <a:t>wet </a:t>
            </a:r>
            <a:r>
              <a:rPr sz="1700" dirty="0">
                <a:latin typeface="Calibri"/>
                <a:cs typeface="Calibri"/>
              </a:rPr>
              <a:t>with </a:t>
            </a:r>
            <a:r>
              <a:rPr sz="1700" spc="-8" dirty="0">
                <a:latin typeface="Calibri"/>
                <a:cs typeface="Calibri"/>
              </a:rPr>
              <a:t>sweat </a:t>
            </a:r>
            <a:r>
              <a:rPr sz="1700" dirty="0">
                <a:latin typeface="Calibri"/>
                <a:cs typeface="Calibri"/>
              </a:rPr>
              <a:t>and mud. </a:t>
            </a:r>
            <a:r>
              <a:rPr sz="1700" spc="-4" dirty="0">
                <a:latin typeface="Calibri"/>
                <a:cs typeface="Calibri"/>
              </a:rPr>
              <a:t>Tired from running </a:t>
            </a:r>
            <a:r>
              <a:rPr sz="1700" dirty="0">
                <a:latin typeface="Calibri"/>
                <a:cs typeface="Calibri"/>
              </a:rPr>
              <a:t>the </a:t>
            </a:r>
            <a:r>
              <a:rPr sz="1700" spc="-4" dirty="0">
                <a:latin typeface="Calibri"/>
                <a:cs typeface="Calibri"/>
              </a:rPr>
              <a:t>little boy stood </a:t>
            </a:r>
            <a:r>
              <a:rPr sz="1700" dirty="0">
                <a:latin typeface="Calibri"/>
                <a:cs typeface="Calibri"/>
              </a:rPr>
              <a:t>sobbing </a:t>
            </a:r>
            <a:r>
              <a:rPr sz="1700" spc="-11" dirty="0">
                <a:latin typeface="Calibri"/>
                <a:cs typeface="Calibri"/>
              </a:rPr>
              <a:t>for </a:t>
            </a:r>
            <a:r>
              <a:rPr sz="1700" spc="4" dirty="0">
                <a:latin typeface="Calibri"/>
                <a:cs typeface="Calibri"/>
              </a:rPr>
              <a:t>some time  </a:t>
            </a:r>
            <a:r>
              <a:rPr sz="1700" dirty="0">
                <a:latin typeface="Calibri"/>
                <a:cs typeface="Calibri"/>
              </a:rPr>
              <a:t>and then </a:t>
            </a:r>
            <a:r>
              <a:rPr sz="1700" spc="-8" dirty="0">
                <a:latin typeface="Calibri"/>
                <a:cs typeface="Calibri"/>
              </a:rPr>
              <a:t>started </a:t>
            </a:r>
            <a:r>
              <a:rPr sz="1700" spc="-4" dirty="0">
                <a:latin typeface="Calibri"/>
                <a:cs typeface="Calibri"/>
              </a:rPr>
              <a:t>running </a:t>
            </a:r>
            <a:r>
              <a:rPr sz="1700" spc="-8" dirty="0">
                <a:latin typeface="Calibri"/>
                <a:cs typeface="Calibri"/>
              </a:rPr>
              <a:t>again. </a:t>
            </a:r>
            <a:r>
              <a:rPr sz="1700" spc="-4" dirty="0">
                <a:latin typeface="Calibri"/>
                <a:cs typeface="Calibri"/>
              </a:rPr>
              <a:t>This </a:t>
            </a:r>
            <a:r>
              <a:rPr sz="1700" spc="4" dirty="0">
                <a:latin typeface="Calibri"/>
                <a:cs typeface="Calibri"/>
              </a:rPr>
              <a:t>time </a:t>
            </a:r>
            <a:r>
              <a:rPr sz="1700" dirty="0">
                <a:latin typeface="Calibri"/>
                <a:cs typeface="Calibri"/>
              </a:rPr>
              <a:t>he </a:t>
            </a:r>
            <a:r>
              <a:rPr sz="1700" spc="-11" dirty="0">
                <a:latin typeface="Calibri"/>
                <a:cs typeface="Calibri"/>
              </a:rPr>
              <a:t>ran </a:t>
            </a:r>
            <a:r>
              <a:rPr sz="1700" spc="-8" dirty="0">
                <a:latin typeface="Calibri"/>
                <a:cs typeface="Calibri"/>
              </a:rPr>
              <a:t>to </a:t>
            </a:r>
            <a:r>
              <a:rPr sz="1700" spc="4" dirty="0">
                <a:latin typeface="Calibri"/>
                <a:cs typeface="Calibri"/>
              </a:rPr>
              <a:t>a </a:t>
            </a:r>
            <a:r>
              <a:rPr sz="1700" spc="-4" dirty="0">
                <a:latin typeface="Calibri"/>
                <a:cs typeface="Calibri"/>
              </a:rPr>
              <a:t>crowded </a:t>
            </a:r>
            <a:r>
              <a:rPr sz="1700" dirty="0">
                <a:latin typeface="Calibri"/>
                <a:cs typeface="Calibri"/>
              </a:rPr>
              <a:t>temple. </a:t>
            </a:r>
            <a:r>
              <a:rPr sz="1700" spc="-4" dirty="0">
                <a:latin typeface="Calibri"/>
                <a:cs typeface="Calibri"/>
              </a:rPr>
              <a:t>Desperately </a:t>
            </a:r>
            <a:r>
              <a:rPr sz="1700" dirty="0">
                <a:latin typeface="Calibri"/>
                <a:cs typeface="Calibri"/>
              </a:rPr>
              <a:t>he  </a:t>
            </a:r>
            <a:r>
              <a:rPr sz="1700" spc="-11" dirty="0">
                <a:latin typeface="Calibri"/>
                <a:cs typeface="Calibri"/>
              </a:rPr>
              <a:t>ran </a:t>
            </a:r>
            <a:r>
              <a:rPr sz="1700" spc="-4" dirty="0">
                <a:latin typeface="Calibri"/>
                <a:cs typeface="Calibri"/>
              </a:rPr>
              <a:t>through </a:t>
            </a:r>
            <a:r>
              <a:rPr sz="1700" spc="-15" dirty="0">
                <a:latin typeface="Calibri"/>
                <a:cs typeface="Calibri"/>
              </a:rPr>
              <a:t>People’s </a:t>
            </a:r>
            <a:r>
              <a:rPr sz="1700" spc="-4" dirty="0">
                <a:latin typeface="Calibri"/>
                <a:cs typeface="Calibri"/>
              </a:rPr>
              <a:t>legs, </a:t>
            </a:r>
            <a:r>
              <a:rPr sz="1700" dirty="0">
                <a:latin typeface="Calibri"/>
                <a:cs typeface="Calibri"/>
              </a:rPr>
              <a:t>crying </a:t>
            </a:r>
            <a:r>
              <a:rPr sz="1700" spc="-15" dirty="0">
                <a:latin typeface="Calibri"/>
                <a:cs typeface="Calibri"/>
              </a:rPr>
              <a:t>‘mother, </a:t>
            </a:r>
            <a:r>
              <a:rPr sz="1700" spc="-19" dirty="0">
                <a:latin typeface="Calibri"/>
                <a:cs typeface="Calibri"/>
              </a:rPr>
              <a:t>father’. At </a:t>
            </a:r>
            <a:r>
              <a:rPr sz="1700" dirty="0">
                <a:latin typeface="Calibri"/>
                <a:cs typeface="Calibri"/>
              </a:rPr>
              <a:t>the </a:t>
            </a:r>
            <a:r>
              <a:rPr sz="1700" spc="4" dirty="0">
                <a:latin typeface="Calibri"/>
                <a:cs typeface="Calibri"/>
              </a:rPr>
              <a:t>door of </a:t>
            </a:r>
            <a:r>
              <a:rPr sz="1700" dirty="0">
                <a:latin typeface="Calibri"/>
                <a:cs typeface="Calibri"/>
              </a:rPr>
              <a:t>the temple the </a:t>
            </a:r>
            <a:r>
              <a:rPr sz="1700" spc="-4" dirty="0">
                <a:latin typeface="Calibri"/>
                <a:cs typeface="Calibri"/>
              </a:rPr>
              <a:t>crowd  was </a:t>
            </a:r>
            <a:r>
              <a:rPr sz="1700" dirty="0">
                <a:latin typeface="Calibri"/>
                <a:cs typeface="Calibri"/>
              </a:rPr>
              <a:t>so thick </a:t>
            </a:r>
            <a:r>
              <a:rPr sz="1700" spc="-4" dirty="0">
                <a:latin typeface="Calibri"/>
                <a:cs typeface="Calibri"/>
              </a:rPr>
              <a:t>that he was </a:t>
            </a:r>
            <a:r>
              <a:rPr sz="1700" spc="-8" dirty="0">
                <a:latin typeface="Calibri"/>
                <a:cs typeface="Calibri"/>
              </a:rPr>
              <a:t>knocked </a:t>
            </a:r>
            <a:r>
              <a:rPr sz="1700" dirty="0">
                <a:latin typeface="Calibri"/>
                <a:cs typeface="Calibri"/>
              </a:rPr>
              <a:t>down and </a:t>
            </a:r>
            <a:r>
              <a:rPr sz="1700" spc="-4" dirty="0">
                <a:latin typeface="Calibri"/>
                <a:cs typeface="Calibri"/>
              </a:rPr>
              <a:t>was </a:t>
            </a:r>
            <a:r>
              <a:rPr sz="1700" dirty="0">
                <a:latin typeface="Calibri"/>
                <a:cs typeface="Calibri"/>
              </a:rPr>
              <a:t>about </a:t>
            </a:r>
            <a:r>
              <a:rPr sz="1700" spc="-8" dirty="0">
                <a:latin typeface="Calibri"/>
                <a:cs typeface="Calibri"/>
              </a:rPr>
              <a:t>to </a:t>
            </a:r>
            <a:r>
              <a:rPr sz="1700" spc="-4" dirty="0">
                <a:latin typeface="Calibri"/>
                <a:cs typeface="Calibri"/>
              </a:rPr>
              <a:t>be trampled </a:t>
            </a:r>
            <a:r>
              <a:rPr sz="1700" dirty="0">
                <a:latin typeface="Calibri"/>
                <a:cs typeface="Calibri"/>
              </a:rPr>
              <a:t>when </a:t>
            </a:r>
            <a:r>
              <a:rPr sz="1700" spc="-4" dirty="0">
                <a:latin typeface="Calibri"/>
                <a:cs typeface="Calibri"/>
              </a:rPr>
              <a:t>he was  </a:t>
            </a:r>
            <a:r>
              <a:rPr sz="1700" spc="-8" dirty="0">
                <a:latin typeface="Calibri"/>
                <a:cs typeface="Calibri"/>
              </a:rPr>
              <a:t>picked </a:t>
            </a:r>
            <a:r>
              <a:rPr sz="1700" dirty="0">
                <a:latin typeface="Calibri"/>
                <a:cs typeface="Calibri"/>
              </a:rPr>
              <a:t>up by </a:t>
            </a:r>
            <a:r>
              <a:rPr sz="1700" spc="4" dirty="0">
                <a:latin typeface="Calibri"/>
                <a:cs typeface="Calibri"/>
              </a:rPr>
              <a:t>a man </a:t>
            </a:r>
            <a:r>
              <a:rPr sz="1700" dirty="0">
                <a:latin typeface="Calibri"/>
                <a:cs typeface="Calibri"/>
              </a:rPr>
              <a:t>in the </a:t>
            </a:r>
            <a:r>
              <a:rPr sz="1700" spc="-4" dirty="0">
                <a:latin typeface="Calibri"/>
                <a:cs typeface="Calibri"/>
              </a:rPr>
              <a:t>crowd. </a:t>
            </a:r>
            <a:r>
              <a:rPr sz="1700" dirty="0">
                <a:latin typeface="Calibri"/>
                <a:cs typeface="Calibri"/>
              </a:rPr>
              <a:t>The </a:t>
            </a:r>
            <a:r>
              <a:rPr sz="1700" spc="4" dirty="0">
                <a:latin typeface="Calibri"/>
                <a:cs typeface="Calibri"/>
              </a:rPr>
              <a:t>man </a:t>
            </a:r>
            <a:r>
              <a:rPr sz="1700" spc="-4" dirty="0">
                <a:latin typeface="Calibri"/>
                <a:cs typeface="Calibri"/>
              </a:rPr>
              <a:t>came </a:t>
            </a:r>
            <a:r>
              <a:rPr sz="1700" dirty="0">
                <a:latin typeface="Calibri"/>
                <a:cs typeface="Calibri"/>
              </a:rPr>
              <a:t>out </a:t>
            </a:r>
            <a:r>
              <a:rPr sz="1700" spc="4" dirty="0">
                <a:latin typeface="Calibri"/>
                <a:cs typeface="Calibri"/>
              </a:rPr>
              <a:t>of </a:t>
            </a:r>
            <a:r>
              <a:rPr sz="1700" dirty="0">
                <a:latin typeface="Calibri"/>
                <a:cs typeface="Calibri"/>
              </a:rPr>
              <a:t>the thick </a:t>
            </a:r>
            <a:r>
              <a:rPr sz="1700" spc="-4" dirty="0">
                <a:latin typeface="Calibri"/>
                <a:cs typeface="Calibri"/>
              </a:rPr>
              <a:t>crowd </a:t>
            </a:r>
            <a:r>
              <a:rPr sz="1700" dirty="0">
                <a:latin typeface="Calibri"/>
                <a:cs typeface="Calibri"/>
              </a:rPr>
              <a:t>with the </a:t>
            </a:r>
            <a:r>
              <a:rPr sz="1700" spc="-4" dirty="0">
                <a:latin typeface="Calibri"/>
                <a:cs typeface="Calibri"/>
              </a:rPr>
              <a:t>boy </a:t>
            </a:r>
            <a:r>
              <a:rPr sz="1700" dirty="0">
                <a:latin typeface="Calibri"/>
                <a:cs typeface="Calibri"/>
              </a:rPr>
              <a:t>and  </a:t>
            </a:r>
            <a:r>
              <a:rPr sz="1700" spc="-11" dirty="0">
                <a:latin typeface="Calibri"/>
                <a:cs typeface="Calibri"/>
              </a:rPr>
              <a:t>asked </a:t>
            </a:r>
            <a:r>
              <a:rPr sz="1700" dirty="0">
                <a:latin typeface="Calibri"/>
                <a:cs typeface="Calibri"/>
              </a:rPr>
              <a:t>him whose </a:t>
            </a:r>
            <a:r>
              <a:rPr sz="1700" spc="-4" dirty="0">
                <a:latin typeface="Calibri"/>
                <a:cs typeface="Calibri"/>
              </a:rPr>
              <a:t>baby he was, but </a:t>
            </a:r>
            <a:r>
              <a:rPr sz="1700" dirty="0">
                <a:latin typeface="Calibri"/>
                <a:cs typeface="Calibri"/>
              </a:rPr>
              <a:t>the child only cried </a:t>
            </a:r>
            <a:r>
              <a:rPr sz="1700" spc="-19" dirty="0">
                <a:latin typeface="Calibri"/>
                <a:cs typeface="Calibri"/>
              </a:rPr>
              <a:t>bitterly, </a:t>
            </a:r>
            <a:r>
              <a:rPr sz="1700" spc="-8" dirty="0">
                <a:latin typeface="Calibri"/>
                <a:cs typeface="Calibri"/>
              </a:rPr>
              <a:t>saying that </a:t>
            </a:r>
            <a:r>
              <a:rPr sz="1700" spc="-4" dirty="0">
                <a:latin typeface="Calibri"/>
                <a:cs typeface="Calibri"/>
              </a:rPr>
              <a:t>he </a:t>
            </a:r>
            <a:r>
              <a:rPr sz="1700" spc="-8" dirty="0">
                <a:latin typeface="Calibri"/>
                <a:cs typeface="Calibri"/>
              </a:rPr>
              <a:t>wanted </a:t>
            </a:r>
            <a:r>
              <a:rPr sz="1700" spc="-4" dirty="0">
                <a:latin typeface="Calibri"/>
                <a:cs typeface="Calibri"/>
              </a:rPr>
              <a:t>his  </a:t>
            </a:r>
            <a:r>
              <a:rPr sz="1700" spc="-8" dirty="0">
                <a:latin typeface="Calibri"/>
                <a:cs typeface="Calibri"/>
              </a:rPr>
              <a:t>father </a:t>
            </a:r>
            <a:r>
              <a:rPr sz="1700" dirty="0">
                <a:latin typeface="Calibri"/>
                <a:cs typeface="Calibri"/>
              </a:rPr>
              <a:t>and </a:t>
            </a:r>
            <a:r>
              <a:rPr sz="1700" spc="-19" dirty="0">
                <a:latin typeface="Calibri"/>
                <a:cs typeface="Calibri"/>
              </a:rPr>
              <a:t>mother. </a:t>
            </a:r>
            <a:r>
              <a:rPr sz="1700" dirty="0">
                <a:latin typeface="Calibri"/>
                <a:cs typeface="Calibri"/>
              </a:rPr>
              <a:t>The </a:t>
            </a:r>
            <a:r>
              <a:rPr sz="1700" spc="-4" dirty="0">
                <a:latin typeface="Calibri"/>
                <a:cs typeface="Calibri"/>
              </a:rPr>
              <a:t>kindhearted </a:t>
            </a:r>
            <a:r>
              <a:rPr sz="1700" spc="4" dirty="0">
                <a:latin typeface="Calibri"/>
                <a:cs typeface="Calibri"/>
              </a:rPr>
              <a:t>man </a:t>
            </a:r>
            <a:r>
              <a:rPr sz="1700" dirty="0">
                <a:latin typeface="Calibri"/>
                <a:cs typeface="Calibri"/>
              </a:rPr>
              <a:t>tried </a:t>
            </a:r>
            <a:r>
              <a:rPr sz="1700" spc="-8" dirty="0">
                <a:latin typeface="Calibri"/>
                <a:cs typeface="Calibri"/>
              </a:rPr>
              <a:t>to </a:t>
            </a:r>
            <a:r>
              <a:rPr sz="1700" dirty="0">
                <a:latin typeface="Calibri"/>
                <a:cs typeface="Calibri"/>
              </a:rPr>
              <a:t>console the child </a:t>
            </a:r>
            <a:r>
              <a:rPr sz="1700" spc="-4" dirty="0">
                <a:latin typeface="Calibri"/>
                <a:cs typeface="Calibri"/>
              </a:rPr>
              <a:t>by </a:t>
            </a:r>
            <a:r>
              <a:rPr sz="1700" spc="-8" dirty="0">
                <a:latin typeface="Calibri"/>
                <a:cs typeface="Calibri"/>
              </a:rPr>
              <a:t>offering </a:t>
            </a:r>
            <a:r>
              <a:rPr sz="1700" dirty="0">
                <a:latin typeface="Calibri"/>
                <a:cs typeface="Calibri"/>
              </a:rPr>
              <a:t>him a </a:t>
            </a:r>
            <a:r>
              <a:rPr sz="1700" spc="-4" dirty="0">
                <a:latin typeface="Calibri"/>
                <a:cs typeface="Calibri"/>
              </a:rPr>
              <a:t>ride  </a:t>
            </a:r>
            <a:r>
              <a:rPr sz="1700" spc="4" dirty="0">
                <a:latin typeface="Calibri"/>
                <a:cs typeface="Calibri"/>
              </a:rPr>
              <a:t>on </a:t>
            </a:r>
            <a:r>
              <a:rPr sz="1700" dirty="0">
                <a:latin typeface="Calibri"/>
                <a:cs typeface="Calibri"/>
              </a:rPr>
              <a:t>the </a:t>
            </a:r>
            <a:r>
              <a:rPr sz="1700" spc="-4" dirty="0">
                <a:latin typeface="Calibri"/>
                <a:cs typeface="Calibri"/>
              </a:rPr>
              <a:t>roundabout, but </a:t>
            </a:r>
            <a:r>
              <a:rPr sz="1700" dirty="0">
                <a:latin typeface="Calibri"/>
                <a:cs typeface="Calibri"/>
              </a:rPr>
              <a:t>the child </a:t>
            </a:r>
            <a:r>
              <a:rPr sz="1700" spc="-8" dirty="0">
                <a:latin typeface="Calibri"/>
                <a:cs typeface="Calibri"/>
              </a:rPr>
              <a:t>repeated </a:t>
            </a:r>
            <a:r>
              <a:rPr sz="1700" dirty="0">
                <a:latin typeface="Calibri"/>
                <a:cs typeface="Calibri"/>
              </a:rPr>
              <a:t>his cry </a:t>
            </a:r>
            <a:r>
              <a:rPr sz="1700" spc="-11" dirty="0">
                <a:latin typeface="Calibri"/>
                <a:cs typeface="Calibri"/>
              </a:rPr>
              <a:t>for </a:t>
            </a:r>
            <a:r>
              <a:rPr sz="1700" dirty="0">
                <a:latin typeface="Calibri"/>
                <a:cs typeface="Calibri"/>
              </a:rPr>
              <a:t>his </a:t>
            </a:r>
            <a:r>
              <a:rPr sz="1700" spc="-4" dirty="0">
                <a:latin typeface="Calibri"/>
                <a:cs typeface="Calibri"/>
              </a:rPr>
              <a:t>parents. </a:t>
            </a:r>
            <a:r>
              <a:rPr sz="1700" dirty="0">
                <a:latin typeface="Calibri"/>
                <a:cs typeface="Calibri"/>
              </a:rPr>
              <a:t>The </a:t>
            </a:r>
            <a:r>
              <a:rPr sz="1700" spc="4" dirty="0">
                <a:latin typeface="Calibri"/>
                <a:cs typeface="Calibri"/>
              </a:rPr>
              <a:t>man </a:t>
            </a:r>
            <a:r>
              <a:rPr sz="1700" spc="-4" dirty="0">
                <a:latin typeface="Calibri"/>
                <a:cs typeface="Calibri"/>
              </a:rPr>
              <a:t>next </a:t>
            </a:r>
            <a:r>
              <a:rPr sz="1700" dirty="0">
                <a:latin typeface="Calibri"/>
                <a:cs typeface="Calibri"/>
              </a:rPr>
              <a:t>took him  </a:t>
            </a:r>
            <a:r>
              <a:rPr sz="1700" spc="-8" dirty="0">
                <a:latin typeface="Calibri"/>
                <a:cs typeface="Calibri"/>
              </a:rPr>
              <a:t>to </a:t>
            </a:r>
            <a:r>
              <a:rPr sz="1700" dirty="0">
                <a:latin typeface="Calibri"/>
                <a:cs typeface="Calibri"/>
              </a:rPr>
              <a:t>the </a:t>
            </a:r>
            <a:r>
              <a:rPr sz="1700" spc="-4" dirty="0">
                <a:latin typeface="Calibri"/>
                <a:cs typeface="Calibri"/>
              </a:rPr>
              <a:t>snake-charmer but he </a:t>
            </a:r>
            <a:r>
              <a:rPr sz="1700" spc="-8" dirty="0">
                <a:latin typeface="Calibri"/>
                <a:cs typeface="Calibri"/>
              </a:rPr>
              <a:t>refused to listen to </a:t>
            </a:r>
            <a:r>
              <a:rPr sz="1700" spc="-4" dirty="0">
                <a:latin typeface="Calibri"/>
                <a:cs typeface="Calibri"/>
              </a:rPr>
              <a:t>his flute; </a:t>
            </a:r>
            <a:r>
              <a:rPr sz="1700" dirty="0">
                <a:latin typeface="Calibri"/>
                <a:cs typeface="Calibri"/>
              </a:rPr>
              <a:t>then </a:t>
            </a:r>
            <a:r>
              <a:rPr sz="1700" spc="-4" dirty="0">
                <a:latin typeface="Calibri"/>
                <a:cs typeface="Calibri"/>
              </a:rPr>
              <a:t>he </a:t>
            </a:r>
            <a:r>
              <a:rPr sz="1700" spc="-11" dirty="0">
                <a:latin typeface="Calibri"/>
                <a:cs typeface="Calibri"/>
              </a:rPr>
              <a:t>offered </a:t>
            </a:r>
            <a:r>
              <a:rPr sz="1700" spc="-8" dirty="0">
                <a:latin typeface="Calibri"/>
                <a:cs typeface="Calibri"/>
              </a:rPr>
              <a:t>to </a:t>
            </a:r>
            <a:r>
              <a:rPr sz="1700" spc="-4" dirty="0">
                <a:latin typeface="Calibri"/>
                <a:cs typeface="Calibri"/>
              </a:rPr>
              <a:t>buy </a:t>
            </a:r>
            <a:r>
              <a:rPr sz="1700" dirty="0">
                <a:latin typeface="Calibri"/>
                <a:cs typeface="Calibri"/>
              </a:rPr>
              <a:t>him the  </a:t>
            </a:r>
            <a:r>
              <a:rPr sz="1700" spc="-4" dirty="0">
                <a:latin typeface="Calibri"/>
                <a:cs typeface="Calibri"/>
              </a:rPr>
              <a:t>bright-coloured </a:t>
            </a:r>
            <a:r>
              <a:rPr sz="1700" dirty="0">
                <a:latin typeface="Calibri"/>
                <a:cs typeface="Calibri"/>
              </a:rPr>
              <a:t>balloons. </a:t>
            </a:r>
            <a:r>
              <a:rPr sz="1700" spc="-19" dirty="0">
                <a:latin typeface="Calibri"/>
                <a:cs typeface="Calibri"/>
              </a:rPr>
              <a:t>Finally, </a:t>
            </a:r>
            <a:r>
              <a:rPr sz="1700" dirty="0">
                <a:latin typeface="Calibri"/>
                <a:cs typeface="Calibri"/>
              </a:rPr>
              <a:t>the </a:t>
            </a:r>
            <a:r>
              <a:rPr sz="1700" spc="4" dirty="0">
                <a:latin typeface="Calibri"/>
                <a:cs typeface="Calibri"/>
              </a:rPr>
              <a:t>man </a:t>
            </a:r>
            <a:r>
              <a:rPr sz="1700" dirty="0">
                <a:latin typeface="Calibri"/>
                <a:cs typeface="Calibri"/>
              </a:rPr>
              <a:t>tried </a:t>
            </a:r>
            <a:r>
              <a:rPr sz="1700" spc="-8" dirty="0">
                <a:latin typeface="Calibri"/>
                <a:cs typeface="Calibri"/>
              </a:rPr>
              <a:t>to </a:t>
            </a:r>
            <a:r>
              <a:rPr sz="1700" dirty="0">
                <a:latin typeface="Calibri"/>
                <a:cs typeface="Calibri"/>
              </a:rPr>
              <a:t>console him with </a:t>
            </a:r>
            <a:r>
              <a:rPr sz="1700" spc="4" dirty="0">
                <a:latin typeface="Calibri"/>
                <a:cs typeface="Calibri"/>
              </a:rPr>
              <a:t>some </a:t>
            </a:r>
            <a:r>
              <a:rPr sz="1700" spc="-4" dirty="0">
                <a:latin typeface="Calibri"/>
                <a:cs typeface="Calibri"/>
              </a:rPr>
              <a:t>sweets, but all  </a:t>
            </a:r>
            <a:r>
              <a:rPr sz="1700" dirty="0">
                <a:latin typeface="Calibri"/>
                <a:cs typeface="Calibri"/>
              </a:rPr>
              <a:t>his </a:t>
            </a:r>
            <a:r>
              <a:rPr sz="1700" spc="-11" dirty="0">
                <a:latin typeface="Calibri"/>
                <a:cs typeface="Calibri"/>
              </a:rPr>
              <a:t>efforts </a:t>
            </a:r>
            <a:r>
              <a:rPr sz="1700" spc="-8" dirty="0">
                <a:latin typeface="Calibri"/>
                <a:cs typeface="Calibri"/>
              </a:rPr>
              <a:t>failed; </a:t>
            </a:r>
            <a:r>
              <a:rPr sz="1700" dirty="0">
                <a:latin typeface="Calibri"/>
                <a:cs typeface="Calibri"/>
              </a:rPr>
              <a:t>the child only sobbed ‘I </a:t>
            </a:r>
            <a:r>
              <a:rPr sz="1700" spc="-11" dirty="0">
                <a:latin typeface="Calibri"/>
                <a:cs typeface="Calibri"/>
              </a:rPr>
              <a:t>want my </a:t>
            </a:r>
            <a:r>
              <a:rPr sz="1700" spc="-19" dirty="0">
                <a:latin typeface="Calibri"/>
                <a:cs typeface="Calibri"/>
              </a:rPr>
              <a:t>mother, </a:t>
            </a:r>
            <a:r>
              <a:rPr sz="1700" dirty="0">
                <a:latin typeface="Calibri"/>
                <a:cs typeface="Calibri"/>
              </a:rPr>
              <a:t>I </a:t>
            </a:r>
            <a:r>
              <a:rPr sz="1700" spc="-11" dirty="0">
                <a:latin typeface="Calibri"/>
                <a:cs typeface="Calibri"/>
              </a:rPr>
              <a:t>want my</a:t>
            </a:r>
            <a:r>
              <a:rPr sz="1700" spc="-94" dirty="0">
                <a:latin typeface="Calibri"/>
                <a:cs typeface="Calibri"/>
              </a:rPr>
              <a:t> </a:t>
            </a:r>
            <a:r>
              <a:rPr sz="1700" spc="-45" dirty="0">
                <a:latin typeface="Calibri"/>
                <a:cs typeface="Calibri"/>
              </a:rPr>
              <a:t>father</a:t>
            </a:r>
            <a:r>
              <a:rPr sz="1700" spc="-45" dirty="0" smtClean="0">
                <a:latin typeface="Calibri"/>
                <a:cs typeface="Calibri"/>
              </a:rPr>
              <a:t>.’</a:t>
            </a:r>
            <a:endParaRPr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4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9627" y="4083507"/>
            <a:ext cx="1188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4732" y="926591"/>
            <a:ext cx="6074664" cy="3747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1" y="233515"/>
            <a:ext cx="8153400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400" spc="-8" dirty="0">
                <a:solidFill>
                  <a:srgbClr val="7030A0"/>
                </a:solidFill>
              </a:rPr>
              <a:t>About </a:t>
            </a:r>
            <a:r>
              <a:rPr sz="2400" spc="-4" dirty="0">
                <a:solidFill>
                  <a:srgbClr val="7030A0"/>
                </a:solidFill>
              </a:rPr>
              <a:t>the</a:t>
            </a:r>
            <a:r>
              <a:rPr sz="2400" spc="4" dirty="0">
                <a:solidFill>
                  <a:srgbClr val="7030A0"/>
                </a:solidFill>
              </a:rPr>
              <a:t> </a:t>
            </a:r>
            <a:r>
              <a:rPr sz="2400" spc="-8" dirty="0">
                <a:solidFill>
                  <a:srgbClr val="7030A0"/>
                </a:solidFill>
              </a:rPr>
              <a:t>author:</a:t>
            </a:r>
            <a:endParaRPr sz="2400" dirty="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666750"/>
            <a:ext cx="9067800" cy="426398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80975" marR="3810" indent="-171450" algn="just">
              <a:lnSpc>
                <a:spcPct val="150000"/>
              </a:lnSpc>
              <a:spcBef>
                <a:spcPts val="585"/>
              </a:spcBef>
              <a:buFont typeface="Arial"/>
              <a:buChar char="•"/>
              <a:tabLst>
                <a:tab pos="180975" algn="l"/>
              </a:tabLst>
            </a:pPr>
            <a:r>
              <a:rPr spc="-11" dirty="0">
                <a:latin typeface="Calibri"/>
                <a:cs typeface="Calibri"/>
              </a:rPr>
              <a:t>Famous </a:t>
            </a:r>
            <a:r>
              <a:rPr spc="-4" dirty="0">
                <a:latin typeface="Calibri"/>
                <a:cs typeface="Calibri"/>
              </a:rPr>
              <a:t>Indian </a:t>
            </a:r>
            <a:r>
              <a:rPr dirty="0">
                <a:latin typeface="Calibri"/>
                <a:cs typeface="Calibri"/>
              </a:rPr>
              <a:t>writer and art critic </a:t>
            </a:r>
            <a:r>
              <a:rPr spc="-4" dirty="0">
                <a:latin typeface="Calibri"/>
                <a:cs typeface="Calibri"/>
              </a:rPr>
              <a:t>was </a:t>
            </a:r>
            <a:r>
              <a:rPr dirty="0">
                <a:latin typeface="Calibri"/>
                <a:cs typeface="Calibri"/>
              </a:rPr>
              <a:t>born in </a:t>
            </a:r>
            <a:r>
              <a:rPr spc="-11" dirty="0">
                <a:latin typeface="Calibri"/>
                <a:cs typeface="Calibri"/>
              </a:rPr>
              <a:t>Peshawar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4" dirty="0">
                <a:latin typeface="Calibri"/>
                <a:cs typeface="Calibri"/>
              </a:rPr>
              <a:t>Punjab </a:t>
            </a:r>
            <a:r>
              <a:rPr dirty="0">
                <a:latin typeface="Calibri"/>
                <a:cs typeface="Calibri"/>
              </a:rPr>
              <a:t>on  </a:t>
            </a:r>
            <a:r>
              <a:rPr spc="-4" dirty="0">
                <a:latin typeface="Calibri"/>
                <a:cs typeface="Calibri"/>
              </a:rPr>
              <a:t>December 12, 1905. </a:t>
            </a:r>
            <a:r>
              <a:rPr dirty="0">
                <a:latin typeface="Calibri"/>
                <a:cs typeface="Calibri"/>
              </a:rPr>
              <a:t>He </a:t>
            </a:r>
            <a:r>
              <a:rPr spc="-8" dirty="0">
                <a:latin typeface="Calibri"/>
                <a:cs typeface="Calibri"/>
              </a:rPr>
              <a:t>spent </a:t>
            </a:r>
            <a:r>
              <a:rPr spc="-4" dirty="0">
                <a:latin typeface="Calibri"/>
                <a:cs typeface="Calibri"/>
              </a:rPr>
              <a:t>his </a:t>
            </a:r>
            <a:r>
              <a:rPr dirty="0">
                <a:latin typeface="Calibri"/>
                <a:cs typeface="Calibri"/>
              </a:rPr>
              <a:t>early </a:t>
            </a:r>
            <a:r>
              <a:rPr spc="-11" dirty="0">
                <a:latin typeface="Calibri"/>
                <a:cs typeface="Calibri"/>
              </a:rPr>
              <a:t>life </a:t>
            </a:r>
            <a:r>
              <a:rPr dirty="0">
                <a:latin typeface="Calibri"/>
                <a:cs typeface="Calibri"/>
              </a:rPr>
              <a:t>in military </a:t>
            </a:r>
            <a:r>
              <a:rPr spc="-11" dirty="0">
                <a:latin typeface="Calibri"/>
                <a:cs typeface="Calibri"/>
              </a:rPr>
              <a:t>camps. </a:t>
            </a:r>
            <a:r>
              <a:rPr dirty="0">
                <a:latin typeface="Calibri"/>
                <a:cs typeface="Calibri"/>
              </a:rPr>
              <a:t>He </a:t>
            </a:r>
            <a:r>
              <a:rPr spc="-4" dirty="0">
                <a:latin typeface="Calibri"/>
                <a:cs typeface="Calibri"/>
              </a:rPr>
              <a:t>was  </a:t>
            </a:r>
            <a:r>
              <a:rPr spc="-11" dirty="0">
                <a:latin typeface="Calibri"/>
                <a:cs typeface="Calibri"/>
              </a:rPr>
              <a:t>educated </a:t>
            </a:r>
            <a:r>
              <a:rPr spc="-8" dirty="0">
                <a:latin typeface="Calibri"/>
                <a:cs typeface="Calibri"/>
              </a:rPr>
              <a:t>first </a:t>
            </a:r>
            <a:r>
              <a:rPr spc="-11" dirty="0">
                <a:latin typeface="Calibri"/>
                <a:cs typeface="Calibri"/>
              </a:rPr>
              <a:t>at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4" dirty="0">
                <a:latin typeface="Calibri"/>
                <a:cs typeface="Calibri"/>
              </a:rPr>
              <a:t>Punjab </a:t>
            </a:r>
            <a:r>
              <a:rPr spc="-8" dirty="0">
                <a:latin typeface="Calibri"/>
                <a:cs typeface="Calibri"/>
              </a:rPr>
              <a:t>University from where </a:t>
            </a:r>
            <a:r>
              <a:rPr spc="-4" dirty="0">
                <a:latin typeface="Calibri"/>
                <a:cs typeface="Calibri"/>
              </a:rPr>
              <a:t>he </a:t>
            </a:r>
            <a:r>
              <a:rPr spc="-11" dirty="0">
                <a:latin typeface="Calibri"/>
                <a:cs typeface="Calibri"/>
              </a:rPr>
              <a:t>graduated </a:t>
            </a:r>
            <a:r>
              <a:rPr dirty="0">
                <a:latin typeface="Calibri"/>
                <a:cs typeface="Calibri"/>
              </a:rPr>
              <a:t>and  then </a:t>
            </a:r>
            <a:r>
              <a:rPr spc="-4" dirty="0">
                <a:latin typeface="Calibri"/>
                <a:cs typeface="Calibri"/>
              </a:rPr>
              <a:t>he </a:t>
            </a:r>
            <a:r>
              <a:rPr spc="-8" dirty="0">
                <a:latin typeface="Calibri"/>
                <a:cs typeface="Calibri"/>
              </a:rPr>
              <a:t>went </a:t>
            </a:r>
            <a:r>
              <a:rPr spc="-11" dirty="0">
                <a:latin typeface="Calibri"/>
                <a:cs typeface="Calibri"/>
              </a:rPr>
              <a:t>to </a:t>
            </a:r>
            <a:r>
              <a:rPr spc="-4" dirty="0">
                <a:latin typeface="Calibri"/>
                <a:cs typeface="Calibri"/>
              </a:rPr>
              <a:t>England and studied </a:t>
            </a:r>
            <a:r>
              <a:rPr spc="-8" dirty="0">
                <a:latin typeface="Calibri"/>
                <a:cs typeface="Calibri"/>
              </a:rPr>
              <a:t>Philosophy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4" dirty="0">
                <a:latin typeface="Calibri"/>
                <a:cs typeface="Calibri"/>
              </a:rPr>
              <a:t>London and  Cambridge </a:t>
            </a:r>
            <a:r>
              <a:rPr spc="-8" dirty="0">
                <a:latin typeface="Calibri"/>
                <a:cs typeface="Calibri"/>
              </a:rPr>
              <a:t>Universities. </a:t>
            </a:r>
            <a:r>
              <a:rPr dirty="0">
                <a:latin typeface="Calibri"/>
                <a:cs typeface="Calibri"/>
              </a:rPr>
              <a:t>He </a:t>
            </a:r>
            <a:r>
              <a:rPr spc="-4" dirty="0">
                <a:latin typeface="Calibri"/>
                <a:cs typeface="Calibri"/>
              </a:rPr>
              <a:t>was </a:t>
            </a:r>
            <a:r>
              <a:rPr spc="-11" dirty="0">
                <a:latin typeface="Calibri"/>
                <a:cs typeface="Calibri"/>
              </a:rPr>
              <a:t>awarded </a:t>
            </a:r>
            <a:r>
              <a:rPr spc="-4" dirty="0">
                <a:latin typeface="Calibri"/>
                <a:cs typeface="Calibri"/>
              </a:rPr>
              <a:t>the Ph. </a:t>
            </a:r>
            <a:r>
              <a:rPr spc="-26" dirty="0">
                <a:latin typeface="Calibri"/>
                <a:cs typeface="Calibri"/>
              </a:rPr>
              <a:t>D. </a:t>
            </a:r>
            <a:r>
              <a:rPr spc="-8" dirty="0">
                <a:latin typeface="Calibri"/>
                <a:cs typeface="Calibri"/>
              </a:rPr>
              <a:t>Degree </a:t>
            </a:r>
            <a:r>
              <a:rPr spc="-11" dirty="0">
                <a:latin typeface="Calibri"/>
                <a:cs typeface="Calibri"/>
              </a:rPr>
              <a:t>by </a:t>
            </a:r>
            <a:r>
              <a:rPr spc="-4" dirty="0">
                <a:latin typeface="Calibri"/>
                <a:cs typeface="Calibri"/>
              </a:rPr>
              <a:t>the  London </a:t>
            </a:r>
            <a:r>
              <a:rPr spc="-8" dirty="0">
                <a:latin typeface="Calibri"/>
                <a:cs typeface="Calibri"/>
              </a:rPr>
              <a:t>University </a:t>
            </a:r>
            <a:r>
              <a:rPr spc="-11" dirty="0">
                <a:latin typeface="Calibri"/>
                <a:cs typeface="Calibri"/>
              </a:rPr>
              <a:t>for </a:t>
            </a:r>
            <a:r>
              <a:rPr spc="-4" dirty="0">
                <a:latin typeface="Calibri"/>
                <a:cs typeface="Calibri"/>
              </a:rPr>
              <a:t>his </a:t>
            </a:r>
            <a:r>
              <a:rPr dirty="0">
                <a:latin typeface="Calibri"/>
                <a:cs typeface="Calibri"/>
              </a:rPr>
              <a:t>original </a:t>
            </a:r>
            <a:r>
              <a:rPr spc="-8" dirty="0">
                <a:latin typeface="Calibri"/>
                <a:cs typeface="Calibri"/>
              </a:rPr>
              <a:t>researches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19" dirty="0">
                <a:latin typeface="Calibri"/>
                <a:cs typeface="Calibri"/>
              </a:rPr>
              <a:t>Philosophy. </a:t>
            </a:r>
            <a:r>
              <a:rPr dirty="0">
                <a:latin typeface="Calibri"/>
                <a:cs typeface="Calibri"/>
              </a:rPr>
              <a:t>While in  </a:t>
            </a:r>
            <a:r>
              <a:rPr spc="-4" dirty="0">
                <a:latin typeface="Calibri"/>
                <a:cs typeface="Calibri"/>
              </a:rPr>
              <a:t>England, </a:t>
            </a:r>
            <a:r>
              <a:rPr dirty="0">
                <a:latin typeface="Calibri"/>
                <a:cs typeface="Calibri"/>
              </a:rPr>
              <a:t>he </a:t>
            </a:r>
            <a:r>
              <a:rPr spc="-4" dirty="0">
                <a:latin typeface="Calibri"/>
                <a:cs typeface="Calibri"/>
              </a:rPr>
              <a:t>was </a:t>
            </a:r>
            <a:r>
              <a:rPr spc="-11" dirty="0">
                <a:latin typeface="Calibri"/>
                <a:cs typeface="Calibri"/>
              </a:rPr>
              <a:t>for </a:t>
            </a:r>
            <a:r>
              <a:rPr dirty="0">
                <a:latin typeface="Calibri"/>
                <a:cs typeface="Calibri"/>
              </a:rPr>
              <a:t>some-time, </a:t>
            </a:r>
            <a:r>
              <a:rPr spc="4" dirty="0">
                <a:latin typeface="Calibri"/>
                <a:cs typeface="Calibri"/>
              </a:rPr>
              <a:t>a </a:t>
            </a:r>
            <a:r>
              <a:rPr spc="-8" dirty="0">
                <a:latin typeface="Calibri"/>
                <a:cs typeface="Calibri"/>
              </a:rPr>
              <a:t>lecturer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8" dirty="0">
                <a:latin typeface="Calibri"/>
                <a:cs typeface="Calibri"/>
              </a:rPr>
              <a:t>Philosophy </a:t>
            </a:r>
            <a:r>
              <a:rPr dirty="0">
                <a:latin typeface="Calibri"/>
                <a:cs typeface="Calibri"/>
              </a:rPr>
              <a:t>and </a:t>
            </a:r>
            <a:r>
              <a:rPr spc="-11" dirty="0">
                <a:latin typeface="Calibri"/>
                <a:cs typeface="Calibri"/>
              </a:rPr>
              <a:t>literature  to </a:t>
            </a:r>
            <a:r>
              <a:rPr spc="-4" dirty="0">
                <a:latin typeface="Calibri"/>
                <a:cs typeface="Calibri"/>
              </a:rPr>
              <a:t>the London </a:t>
            </a:r>
            <a:r>
              <a:rPr spc="-8" dirty="0">
                <a:latin typeface="Calibri"/>
                <a:cs typeface="Calibri"/>
              </a:rPr>
              <a:t>County </a:t>
            </a:r>
            <a:r>
              <a:rPr spc="-4" dirty="0">
                <a:latin typeface="Calibri"/>
                <a:cs typeface="Calibri"/>
              </a:rPr>
              <a:t>Council. </a:t>
            </a:r>
            <a:r>
              <a:rPr dirty="0">
                <a:latin typeface="Calibri"/>
                <a:cs typeface="Calibri"/>
              </a:rPr>
              <a:t>He </a:t>
            </a:r>
            <a:r>
              <a:rPr spc="-4" dirty="0">
                <a:latin typeface="Calibri"/>
                <a:cs typeface="Calibri"/>
              </a:rPr>
              <a:t>was, </a:t>
            </a:r>
            <a:r>
              <a:rPr dirty="0">
                <a:latin typeface="Calibri"/>
                <a:cs typeface="Calibri"/>
              </a:rPr>
              <a:t>also on </a:t>
            </a:r>
            <a:r>
              <a:rPr spc="-4" dirty="0">
                <a:latin typeface="Calibri"/>
                <a:cs typeface="Calibri"/>
              </a:rPr>
              <a:t>the </a:t>
            </a:r>
            <a:r>
              <a:rPr spc="-15" dirty="0">
                <a:latin typeface="Calibri"/>
                <a:cs typeface="Calibri"/>
              </a:rPr>
              <a:t>staff </a:t>
            </a:r>
            <a:r>
              <a:rPr dirty="0">
                <a:latin typeface="Calibri"/>
                <a:cs typeface="Calibri"/>
              </a:rPr>
              <a:t>of </a:t>
            </a:r>
            <a:r>
              <a:rPr spc="-4" dirty="0">
                <a:latin typeface="Calibri"/>
                <a:cs typeface="Calibri"/>
              </a:rPr>
              <a:t>the B.B.C.  </a:t>
            </a:r>
            <a:r>
              <a:rPr dirty="0">
                <a:latin typeface="Calibri"/>
                <a:cs typeface="Calibri"/>
              </a:rPr>
              <a:t>and </a:t>
            </a:r>
            <a:r>
              <a:rPr spc="4" dirty="0">
                <a:latin typeface="Calibri"/>
                <a:cs typeface="Calibri"/>
              </a:rPr>
              <a:t>a </a:t>
            </a:r>
            <a:r>
              <a:rPr spc="-4" dirty="0">
                <a:latin typeface="Calibri"/>
                <a:cs typeface="Calibri"/>
              </a:rPr>
              <a:t>film-script </a:t>
            </a:r>
            <a:r>
              <a:rPr dirty="0">
                <a:latin typeface="Calibri"/>
                <a:cs typeface="Calibri"/>
              </a:rPr>
              <a:t>writer </a:t>
            </a:r>
            <a:r>
              <a:rPr spc="-4" dirty="0">
                <a:latin typeface="Calibri"/>
                <a:cs typeface="Calibri"/>
              </a:rPr>
              <a:t>under the </a:t>
            </a:r>
            <a:r>
              <a:rPr dirty="0">
                <a:latin typeface="Calibri"/>
                <a:cs typeface="Calibri"/>
              </a:rPr>
              <a:t>British Ministry of </a:t>
            </a:r>
            <a:r>
              <a:rPr spc="-8" dirty="0">
                <a:latin typeface="Calibri"/>
                <a:cs typeface="Calibri"/>
              </a:rPr>
              <a:t>Information. </a:t>
            </a:r>
            <a:r>
              <a:rPr dirty="0">
                <a:latin typeface="Calibri"/>
                <a:cs typeface="Calibri"/>
              </a:rPr>
              <a:t>He  </a:t>
            </a:r>
            <a:r>
              <a:rPr spc="-8" dirty="0">
                <a:latin typeface="Calibri"/>
                <a:cs typeface="Calibri"/>
              </a:rPr>
              <a:t>returned </a:t>
            </a:r>
            <a:r>
              <a:rPr spc="-11" dirty="0">
                <a:latin typeface="Calibri"/>
                <a:cs typeface="Calibri"/>
              </a:rPr>
              <a:t>to </a:t>
            </a:r>
            <a:r>
              <a:rPr spc="-8" dirty="0">
                <a:latin typeface="Calibri"/>
                <a:cs typeface="Calibri"/>
              </a:rPr>
              <a:t>India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4" dirty="0">
                <a:latin typeface="Calibri"/>
                <a:cs typeface="Calibri"/>
              </a:rPr>
              <a:t>1929. </a:t>
            </a:r>
            <a:r>
              <a:rPr dirty="0">
                <a:latin typeface="Calibri"/>
                <a:cs typeface="Calibri"/>
              </a:rPr>
              <a:t>He </a:t>
            </a:r>
            <a:r>
              <a:rPr spc="-4" dirty="0">
                <a:latin typeface="Calibri"/>
                <a:cs typeface="Calibri"/>
              </a:rPr>
              <a:t>edited </a:t>
            </a:r>
            <a:r>
              <a:rPr spc="-11" dirty="0">
                <a:latin typeface="Calibri"/>
                <a:cs typeface="Calibri"/>
              </a:rPr>
              <a:t>several </a:t>
            </a:r>
            <a:r>
              <a:rPr spc="-4" dirty="0">
                <a:latin typeface="Calibri"/>
                <a:cs typeface="Calibri"/>
              </a:rPr>
              <a:t>magazines. </a:t>
            </a:r>
            <a:r>
              <a:rPr spc="-38" dirty="0">
                <a:latin typeface="Calibri"/>
                <a:cs typeface="Calibri"/>
              </a:rPr>
              <a:t>Later, </a:t>
            </a:r>
            <a:r>
              <a:rPr spc="-4" dirty="0">
                <a:latin typeface="Calibri"/>
                <a:cs typeface="Calibri"/>
              </a:rPr>
              <a:t>he  </a:t>
            </a:r>
            <a:r>
              <a:rPr spc="-8" dirty="0">
                <a:latin typeface="Calibri"/>
                <a:cs typeface="Calibri"/>
              </a:rPr>
              <a:t>became </a:t>
            </a:r>
            <a:r>
              <a:rPr spc="-4" dirty="0">
                <a:latin typeface="Calibri"/>
                <a:cs typeface="Calibri"/>
              </a:rPr>
              <a:t>the editor </a:t>
            </a:r>
            <a:r>
              <a:rPr dirty="0">
                <a:latin typeface="Calibri"/>
                <a:cs typeface="Calibri"/>
              </a:rPr>
              <a:t>of </a:t>
            </a:r>
            <a:r>
              <a:rPr i="1" dirty="0">
                <a:latin typeface="Calibri"/>
                <a:cs typeface="Calibri"/>
              </a:rPr>
              <a:t>Marg</a:t>
            </a:r>
            <a:r>
              <a:rPr dirty="0">
                <a:latin typeface="Calibri"/>
                <a:cs typeface="Calibri"/>
              </a:rPr>
              <a:t>, </a:t>
            </a:r>
            <a:r>
              <a:rPr spc="4" dirty="0">
                <a:latin typeface="Calibri"/>
                <a:cs typeface="Calibri"/>
              </a:rPr>
              <a:t>a </a:t>
            </a:r>
            <a:r>
              <a:rPr spc="-8" dirty="0">
                <a:latin typeface="Calibri"/>
                <a:cs typeface="Calibri"/>
              </a:rPr>
              <a:t>famous </a:t>
            </a:r>
            <a:r>
              <a:rPr dirty="0">
                <a:latin typeface="Calibri"/>
                <a:cs typeface="Calibri"/>
              </a:rPr>
              <a:t>art </a:t>
            </a:r>
            <a:r>
              <a:rPr spc="-4" dirty="0">
                <a:latin typeface="Calibri"/>
                <a:cs typeface="Calibri"/>
              </a:rPr>
              <a:t>journal. </a:t>
            </a:r>
            <a:r>
              <a:rPr dirty="0">
                <a:latin typeface="Calibri"/>
                <a:cs typeface="Calibri"/>
              </a:rPr>
              <a:t>He </a:t>
            </a:r>
            <a:r>
              <a:rPr spc="-8" dirty="0">
                <a:latin typeface="Calibri"/>
                <a:cs typeface="Calibri"/>
              </a:rPr>
              <a:t>breathed </a:t>
            </a:r>
            <a:r>
              <a:rPr spc="-4" dirty="0">
                <a:latin typeface="Calibri"/>
                <a:cs typeface="Calibri"/>
              </a:rPr>
              <a:t>his last  </a:t>
            </a:r>
            <a:r>
              <a:rPr spc="4" dirty="0">
                <a:latin typeface="Calibri"/>
                <a:cs typeface="Calibri"/>
              </a:rPr>
              <a:t>on </a:t>
            </a:r>
            <a:r>
              <a:rPr spc="-8" dirty="0">
                <a:latin typeface="Calibri"/>
                <a:cs typeface="Calibri"/>
              </a:rPr>
              <a:t>September </a:t>
            </a:r>
            <a:r>
              <a:rPr spc="-4" dirty="0">
                <a:latin typeface="Calibri"/>
                <a:cs typeface="Calibri"/>
              </a:rPr>
              <a:t>28,</a:t>
            </a:r>
            <a:r>
              <a:rPr spc="11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2004</a:t>
            </a:r>
            <a:r>
              <a:rPr spc="-4" dirty="0" smtClean="0">
                <a:latin typeface="Calibri"/>
                <a:cs typeface="Calibri"/>
              </a:rPr>
              <a:t>.</a:t>
            </a:r>
            <a:endParaRPr lang="en-US" spc="-4" dirty="0" smtClean="0">
              <a:latin typeface="Calibri"/>
              <a:cs typeface="Calibri"/>
            </a:endParaRPr>
          </a:p>
          <a:p>
            <a:pPr marL="180975" marR="3810" indent="-171450" algn="just">
              <a:lnSpc>
                <a:spcPct val="150000"/>
              </a:lnSpc>
              <a:spcBef>
                <a:spcPts val="585"/>
              </a:spcBef>
              <a:buFont typeface="Arial"/>
              <a:buChar char="•"/>
              <a:tabLst>
                <a:tab pos="180975" algn="l"/>
              </a:tabLst>
            </a:pP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182138"/>
            <a:ext cx="8991600" cy="3385959"/>
          </a:xfrm>
          <a:prstGeom prst="rect">
            <a:avLst/>
          </a:prstGeom>
        </p:spPr>
        <p:txBody>
          <a:bodyPr vert="horz" wrap="square" lIns="0" tIns="42386" rIns="0" bIns="0" rtlCol="0">
            <a:spAutoFit/>
          </a:bodyPr>
          <a:lstStyle/>
          <a:p>
            <a:pPr marL="180975" marR="3810" indent="-171450" algn="just">
              <a:lnSpc>
                <a:spcPct val="150000"/>
              </a:lnSpc>
              <a:spcBef>
                <a:spcPts val="334"/>
              </a:spcBef>
              <a:buClr>
                <a:srgbClr val="000000"/>
              </a:buClr>
              <a:buFont typeface="Arial"/>
              <a:buChar char="•"/>
              <a:tabLst>
                <a:tab pos="180975" algn="l"/>
              </a:tabLst>
            </a:pPr>
            <a:r>
              <a:rPr sz="21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Mulk </a:t>
            </a:r>
            <a:r>
              <a:rPr sz="2100" u="heavy" spc="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Raj </a:t>
            </a:r>
            <a:r>
              <a:rPr sz="2100" u="heavy" spc="-23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Anand</a:t>
            </a:r>
            <a:r>
              <a:rPr sz="2100" spc="-23" dirty="0">
                <a:latin typeface="Calibri"/>
                <a:cs typeface="Calibri"/>
              </a:rPr>
              <a:t>’s </a:t>
            </a:r>
            <a:r>
              <a:rPr sz="2100" spc="-26" dirty="0">
                <a:latin typeface="Calibri"/>
                <a:cs typeface="Calibri"/>
              </a:rPr>
              <a:t>story,</a:t>
            </a:r>
            <a:r>
              <a:rPr sz="2100" spc="-26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100" i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The </a:t>
            </a:r>
            <a:r>
              <a:rPr sz="2100" i="1" u="heavy" spc="-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Lost </a:t>
            </a:r>
            <a:r>
              <a:rPr sz="2100" i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Child</a:t>
            </a:r>
            <a:r>
              <a:rPr sz="2100" i="1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100" spc="-11" dirty="0">
                <a:latin typeface="Calibri"/>
                <a:cs typeface="Calibri"/>
              </a:rPr>
              <a:t>narrates </a:t>
            </a:r>
            <a:r>
              <a:rPr sz="2100" spc="-4" dirty="0">
                <a:latin typeface="Calibri"/>
                <a:cs typeface="Calibri"/>
              </a:rPr>
              <a:t>how </a:t>
            </a:r>
            <a:r>
              <a:rPr sz="2100" spc="4" dirty="0">
                <a:latin typeface="Calibri"/>
                <a:cs typeface="Calibri"/>
              </a:rPr>
              <a:t>a </a:t>
            </a:r>
            <a:r>
              <a:rPr sz="2100" spc="-8" dirty="0">
                <a:latin typeface="Calibri"/>
                <a:cs typeface="Calibri"/>
              </a:rPr>
              <a:t>little boy </a:t>
            </a:r>
            <a:r>
              <a:rPr sz="2100" spc="-4" dirty="0">
                <a:latin typeface="Calibri"/>
                <a:cs typeface="Calibri"/>
              </a:rPr>
              <a:t>was  lost </a:t>
            </a:r>
            <a:r>
              <a:rPr sz="2100" dirty="0">
                <a:latin typeface="Calibri"/>
                <a:cs typeface="Calibri"/>
              </a:rPr>
              <a:t>in the </a:t>
            </a:r>
            <a:r>
              <a:rPr sz="2100" spc="-8" dirty="0">
                <a:latin typeface="Calibri"/>
                <a:cs typeface="Calibri"/>
              </a:rPr>
              <a:t>crowd </a:t>
            </a:r>
            <a:r>
              <a:rPr sz="2100" dirty="0">
                <a:latin typeface="Calibri"/>
                <a:cs typeface="Calibri"/>
              </a:rPr>
              <a:t>of a </a:t>
            </a:r>
            <a:r>
              <a:rPr sz="2100" spc="-4" dirty="0">
                <a:latin typeface="Calibri"/>
                <a:cs typeface="Calibri"/>
              </a:rPr>
              <a:t>village </a:t>
            </a:r>
            <a:r>
              <a:rPr sz="2100" spc="-49" dirty="0">
                <a:latin typeface="Calibri"/>
                <a:cs typeface="Calibri"/>
              </a:rPr>
              <a:t>fair. </a:t>
            </a:r>
            <a:r>
              <a:rPr sz="2100" spc="-8" dirty="0">
                <a:latin typeface="Calibri"/>
                <a:cs typeface="Calibri"/>
              </a:rPr>
              <a:t>It </a:t>
            </a:r>
            <a:r>
              <a:rPr sz="2100" spc="-4" dirty="0">
                <a:latin typeface="Calibri"/>
                <a:cs typeface="Calibri"/>
              </a:rPr>
              <a:t>tells </a:t>
            </a:r>
            <a:r>
              <a:rPr sz="2100" spc="-8" dirty="0">
                <a:latin typeface="Calibri"/>
                <a:cs typeface="Calibri"/>
              </a:rPr>
              <a:t>us </a:t>
            </a:r>
            <a:r>
              <a:rPr sz="2100" spc="-4" dirty="0">
                <a:latin typeface="Calibri"/>
                <a:cs typeface="Calibri"/>
              </a:rPr>
              <a:t>how </a:t>
            </a:r>
            <a:r>
              <a:rPr sz="2100" dirty="0">
                <a:latin typeface="Calibri"/>
                <a:cs typeface="Calibri"/>
              </a:rPr>
              <a:t>on </a:t>
            </a:r>
            <a:r>
              <a:rPr sz="2100" spc="-4" dirty="0">
                <a:latin typeface="Calibri"/>
                <a:cs typeface="Calibri"/>
              </a:rPr>
              <a:t>his </a:t>
            </a:r>
            <a:r>
              <a:rPr sz="2100" spc="-15" dirty="0">
                <a:latin typeface="Calibri"/>
                <a:cs typeface="Calibri"/>
              </a:rPr>
              <a:t>way </a:t>
            </a:r>
            <a:r>
              <a:rPr sz="2100" spc="-11" dirty="0">
                <a:latin typeface="Calibri"/>
                <a:cs typeface="Calibri"/>
              </a:rPr>
              <a:t>to </a:t>
            </a:r>
            <a:r>
              <a:rPr sz="2100" spc="-4" dirty="0">
                <a:latin typeface="Calibri"/>
                <a:cs typeface="Calibri"/>
              </a:rPr>
              <a:t>the </a:t>
            </a:r>
            <a:r>
              <a:rPr sz="2100" spc="-8" dirty="0">
                <a:latin typeface="Calibri"/>
                <a:cs typeface="Calibri"/>
              </a:rPr>
              <a:t>fair  </a:t>
            </a:r>
            <a:r>
              <a:rPr sz="2100" spc="-4" dirty="0">
                <a:latin typeface="Calibri"/>
                <a:cs typeface="Calibri"/>
              </a:rPr>
              <a:t>he </a:t>
            </a:r>
            <a:r>
              <a:rPr sz="2100" dirty="0">
                <a:latin typeface="Calibri"/>
                <a:cs typeface="Calibri"/>
              </a:rPr>
              <a:t>was </a:t>
            </a:r>
            <a:r>
              <a:rPr sz="2100" spc="-15" dirty="0">
                <a:latin typeface="Calibri"/>
                <a:cs typeface="Calibri"/>
              </a:rPr>
              <a:t>attracted </a:t>
            </a:r>
            <a:r>
              <a:rPr sz="2100" spc="-11" dirty="0">
                <a:latin typeface="Calibri"/>
                <a:cs typeface="Calibri"/>
              </a:rPr>
              <a:t>by </a:t>
            </a:r>
            <a:r>
              <a:rPr sz="2100" spc="-4" dirty="0">
                <a:latin typeface="Calibri"/>
                <a:cs typeface="Calibri"/>
              </a:rPr>
              <a:t>various things such </a:t>
            </a:r>
            <a:r>
              <a:rPr sz="2100" dirty="0">
                <a:latin typeface="Calibri"/>
                <a:cs typeface="Calibri"/>
              </a:rPr>
              <a:t>as </a:t>
            </a:r>
            <a:r>
              <a:rPr sz="2100" spc="-11" dirty="0">
                <a:latin typeface="Calibri"/>
                <a:cs typeface="Calibri"/>
              </a:rPr>
              <a:t>toys, </a:t>
            </a:r>
            <a:r>
              <a:rPr sz="2100" spc="-8" dirty="0">
                <a:latin typeface="Calibri"/>
                <a:cs typeface="Calibri"/>
              </a:rPr>
              <a:t>sweetmeat, </a:t>
            </a:r>
            <a:r>
              <a:rPr sz="2100" dirty="0">
                <a:latin typeface="Calibri"/>
                <a:cs typeface="Calibri"/>
              </a:rPr>
              <a:t>balloons  and </a:t>
            </a:r>
            <a:r>
              <a:rPr sz="2100" spc="-8" dirty="0">
                <a:latin typeface="Calibri"/>
                <a:cs typeface="Calibri"/>
              </a:rPr>
              <a:t>birds, butterflies </a:t>
            </a:r>
            <a:r>
              <a:rPr sz="2100" spc="-4" dirty="0">
                <a:latin typeface="Calibri"/>
                <a:cs typeface="Calibri"/>
              </a:rPr>
              <a:t>and </a:t>
            </a:r>
            <a:r>
              <a:rPr sz="2100" spc="-8" dirty="0">
                <a:latin typeface="Calibri"/>
                <a:cs typeface="Calibri"/>
              </a:rPr>
              <a:t>flowers. </a:t>
            </a:r>
            <a:r>
              <a:rPr sz="2100" dirty="0">
                <a:latin typeface="Calibri"/>
                <a:cs typeface="Calibri"/>
              </a:rPr>
              <a:t>But </a:t>
            </a:r>
            <a:r>
              <a:rPr sz="2100" spc="-4" dirty="0">
                <a:latin typeface="Calibri"/>
                <a:cs typeface="Calibri"/>
              </a:rPr>
              <a:t>what </a:t>
            </a:r>
            <a:r>
              <a:rPr sz="2100" spc="-15" dirty="0">
                <a:latin typeface="Calibri"/>
                <a:cs typeface="Calibri"/>
              </a:rPr>
              <a:t>attracted </a:t>
            </a:r>
            <a:r>
              <a:rPr sz="2100" dirty="0">
                <a:latin typeface="Calibri"/>
                <a:cs typeface="Calibri"/>
              </a:rPr>
              <a:t>him </a:t>
            </a:r>
            <a:r>
              <a:rPr sz="2100" spc="-4" dirty="0">
                <a:latin typeface="Calibri"/>
                <a:cs typeface="Calibri"/>
              </a:rPr>
              <a:t>most was  the </a:t>
            </a:r>
            <a:r>
              <a:rPr sz="2100" spc="-8" dirty="0">
                <a:latin typeface="Calibri"/>
                <a:cs typeface="Calibri"/>
              </a:rPr>
              <a:t>roundabout. It </a:t>
            </a:r>
            <a:r>
              <a:rPr sz="2100" spc="-4" dirty="0">
                <a:latin typeface="Calibri"/>
                <a:cs typeface="Calibri"/>
              </a:rPr>
              <a:t>made him </a:t>
            </a:r>
            <a:r>
              <a:rPr sz="2100" spc="-15" dirty="0">
                <a:latin typeface="Calibri"/>
                <a:cs typeface="Calibri"/>
              </a:rPr>
              <a:t>forget </a:t>
            </a:r>
            <a:r>
              <a:rPr sz="2100" spc="-4" dirty="0">
                <a:latin typeface="Calibri"/>
                <a:cs typeface="Calibri"/>
              </a:rPr>
              <a:t>his </a:t>
            </a:r>
            <a:r>
              <a:rPr sz="2100" spc="-11" dirty="0">
                <a:latin typeface="Calibri"/>
                <a:cs typeface="Calibri"/>
              </a:rPr>
              <a:t>parents </a:t>
            </a:r>
            <a:r>
              <a:rPr sz="2100" spc="-4" dirty="0">
                <a:latin typeface="Calibri"/>
                <a:cs typeface="Calibri"/>
              </a:rPr>
              <a:t>and </a:t>
            </a:r>
            <a:r>
              <a:rPr sz="2100" dirty="0">
                <a:latin typeface="Calibri"/>
                <a:cs typeface="Calibri"/>
              </a:rPr>
              <a:t>everything else in  </a:t>
            </a:r>
            <a:r>
              <a:rPr sz="2100" spc="-4" dirty="0">
                <a:latin typeface="Calibri"/>
                <a:cs typeface="Calibri"/>
              </a:rPr>
              <a:t>the </a:t>
            </a:r>
            <a:r>
              <a:rPr sz="2100" dirty="0">
                <a:latin typeface="Calibri"/>
                <a:cs typeface="Calibri"/>
              </a:rPr>
              <a:t>world. </a:t>
            </a:r>
            <a:r>
              <a:rPr sz="2100" spc="-4" dirty="0">
                <a:latin typeface="Calibri"/>
                <a:cs typeface="Calibri"/>
              </a:rPr>
              <a:t>Thus he </a:t>
            </a:r>
            <a:r>
              <a:rPr sz="2100" dirty="0">
                <a:latin typeface="Calibri"/>
                <a:cs typeface="Calibri"/>
              </a:rPr>
              <a:t>lagged </a:t>
            </a:r>
            <a:r>
              <a:rPr sz="2100" spc="-11" dirty="0">
                <a:latin typeface="Calibri"/>
                <a:cs typeface="Calibri"/>
              </a:rPr>
              <a:t>far </a:t>
            </a:r>
            <a:r>
              <a:rPr sz="2100" spc="-4" dirty="0">
                <a:latin typeface="Calibri"/>
                <a:cs typeface="Calibri"/>
              </a:rPr>
              <a:t>behind his </a:t>
            </a:r>
            <a:r>
              <a:rPr sz="2100" spc="-11" dirty="0">
                <a:latin typeface="Calibri"/>
                <a:cs typeface="Calibri"/>
              </a:rPr>
              <a:t>parents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8" dirty="0">
                <a:latin typeface="Calibri"/>
                <a:cs typeface="Calibri"/>
              </a:rPr>
              <a:t>got </a:t>
            </a:r>
            <a:r>
              <a:rPr sz="2100" dirty="0">
                <a:latin typeface="Calibri"/>
                <a:cs typeface="Calibri"/>
              </a:rPr>
              <a:t>lost in </a:t>
            </a:r>
            <a:r>
              <a:rPr sz="2100" spc="-4" dirty="0">
                <a:latin typeface="Calibri"/>
                <a:cs typeface="Calibri"/>
              </a:rPr>
              <a:t>the  </a:t>
            </a:r>
            <a:r>
              <a:rPr sz="2100" spc="-8" dirty="0">
                <a:latin typeface="Calibri"/>
                <a:cs typeface="Calibri"/>
              </a:rPr>
              <a:t>crowd </a:t>
            </a:r>
            <a:r>
              <a:rPr sz="2100" dirty="0">
                <a:latin typeface="Calibri"/>
                <a:cs typeface="Calibri"/>
              </a:rPr>
              <a:t>of </a:t>
            </a:r>
            <a:r>
              <a:rPr sz="2100" spc="-4" dirty="0">
                <a:latin typeface="Calibri"/>
                <a:cs typeface="Calibri"/>
              </a:rPr>
              <a:t>the </a:t>
            </a:r>
            <a:r>
              <a:rPr sz="2100" spc="-49" dirty="0">
                <a:latin typeface="Calibri"/>
                <a:cs typeface="Calibri"/>
              </a:rPr>
              <a:t>fair. </a:t>
            </a:r>
            <a:r>
              <a:rPr sz="2100" spc="-8" dirty="0">
                <a:latin typeface="Calibri"/>
                <a:cs typeface="Calibri"/>
              </a:rPr>
              <a:t>Here, </a:t>
            </a:r>
            <a:r>
              <a:rPr sz="2100" dirty="0">
                <a:latin typeface="Calibri"/>
                <a:cs typeface="Calibri"/>
              </a:rPr>
              <a:t>Anand deals with </a:t>
            </a:r>
            <a:r>
              <a:rPr sz="2100" spc="-4" dirty="0">
                <a:latin typeface="Calibri"/>
                <a:cs typeface="Calibri"/>
              </a:rPr>
              <a:t>the child </a:t>
            </a:r>
            <a:r>
              <a:rPr sz="2100" spc="-11" dirty="0">
                <a:latin typeface="Calibri"/>
                <a:cs typeface="Calibri"/>
              </a:rPr>
              <a:t>psychology </a:t>
            </a:r>
            <a:r>
              <a:rPr sz="2100" dirty="0">
                <a:latin typeface="Calibri"/>
                <a:cs typeface="Calibri"/>
              </a:rPr>
              <a:t>in a  </a:t>
            </a:r>
            <a:r>
              <a:rPr sz="2100" spc="-4" dirty="0">
                <a:latin typeface="Calibri"/>
                <a:cs typeface="Calibri"/>
              </a:rPr>
              <a:t>sensitive </a:t>
            </a:r>
            <a:r>
              <a:rPr sz="2100" spc="-15" dirty="0">
                <a:latin typeface="Calibri"/>
                <a:cs typeface="Calibri"/>
              </a:rPr>
              <a:t>way </a:t>
            </a:r>
            <a:r>
              <a:rPr sz="2100" dirty="0">
                <a:latin typeface="Calibri"/>
                <a:cs typeface="Calibri"/>
              </a:rPr>
              <a:t>without </a:t>
            </a:r>
            <a:r>
              <a:rPr sz="2100" spc="-8" dirty="0">
                <a:latin typeface="Calibri"/>
                <a:cs typeface="Calibri"/>
              </a:rPr>
              <a:t>shying </a:t>
            </a:r>
            <a:r>
              <a:rPr sz="2100" spc="-19" dirty="0">
                <a:latin typeface="Calibri"/>
                <a:cs typeface="Calibri"/>
              </a:rPr>
              <a:t>away </a:t>
            </a:r>
            <a:r>
              <a:rPr sz="2100" spc="-8" dirty="0">
                <a:latin typeface="Calibri"/>
                <a:cs typeface="Calibri"/>
              </a:rPr>
              <a:t>from </a:t>
            </a:r>
            <a:r>
              <a:rPr sz="2100" dirty="0">
                <a:latin typeface="Calibri"/>
                <a:cs typeface="Calibri"/>
              </a:rPr>
              <a:t>its</a:t>
            </a:r>
            <a:r>
              <a:rPr sz="2100" spc="-101" dirty="0">
                <a:latin typeface="Calibri"/>
                <a:cs typeface="Calibri"/>
              </a:rPr>
              <a:t> </a:t>
            </a:r>
            <a:r>
              <a:rPr sz="2100" spc="-23" dirty="0">
                <a:latin typeface="Calibri"/>
                <a:cs typeface="Calibri"/>
              </a:rPr>
              <a:t>reality.</a:t>
            </a:r>
            <a:endParaRPr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2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8435" y="605027"/>
            <a:ext cx="2188464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400" y="542933"/>
            <a:ext cx="5638800" cy="2045432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3141980">
              <a:lnSpc>
                <a:spcPct val="100000"/>
              </a:lnSpc>
              <a:spcBef>
                <a:spcPts val="1190"/>
              </a:spcBef>
            </a:pP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Lost</a:t>
            </a:r>
            <a:r>
              <a:rPr sz="2000" spc="-4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Child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spring time and the</a:t>
            </a:r>
            <a:r>
              <a:rPr sz="2000" spc="8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people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>
              <a:lnSpc>
                <a:spcPct val="100000"/>
              </a:lnSpc>
              <a:spcBef>
                <a:spcPts val="580"/>
              </a:spcBef>
            </a:pP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colourful attire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were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going to the</a:t>
            </a:r>
            <a:r>
              <a:rPr sz="2000" spc="10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2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fair.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 marR="452755" indent="-342900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Child along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his parents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was 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going to the fair and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very excited 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3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happy.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1356360"/>
            <a:ext cx="3139440" cy="3432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6232" y="2855976"/>
            <a:ext cx="3217164" cy="2125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4963" y="926591"/>
            <a:ext cx="2869691" cy="4079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3859" y="926591"/>
            <a:ext cx="3432047" cy="4075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091" y="681685"/>
            <a:ext cx="18294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7030A0"/>
                </a:solidFill>
              </a:rPr>
              <a:t>The </a:t>
            </a:r>
            <a:r>
              <a:rPr dirty="0">
                <a:solidFill>
                  <a:srgbClr val="7030A0"/>
                </a:solidFill>
              </a:rPr>
              <a:t>Lost</a:t>
            </a:r>
            <a:r>
              <a:rPr spc="-45" dirty="0">
                <a:solidFill>
                  <a:srgbClr val="7030A0"/>
                </a:solidFill>
              </a:rPr>
              <a:t> </a:t>
            </a:r>
            <a:r>
              <a:rPr spc="-5" dirty="0">
                <a:solidFill>
                  <a:srgbClr val="7030A0"/>
                </a:solidFill>
              </a:rPr>
              <a:t>Child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" y="1168349"/>
            <a:ext cx="899160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sz="24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child </a:t>
            </a:r>
            <a:r>
              <a:rPr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sz="24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fascinated by the stalls of toys and sweets. </a:t>
            </a:r>
            <a:r>
              <a:rPr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Though </a:t>
            </a:r>
            <a:r>
              <a:rPr sz="24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his  father got </a:t>
            </a:r>
            <a:r>
              <a:rPr sz="2400" spc="-3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angry, </a:t>
            </a:r>
            <a:r>
              <a:rPr sz="24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but his mother pacified him and diverted his  attention towards other</a:t>
            </a:r>
            <a:r>
              <a:rPr sz="2400" spc="9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things.</a:t>
            </a:r>
            <a:endParaRPr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988" y="2500883"/>
            <a:ext cx="3992879" cy="224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8744" y="2500883"/>
            <a:ext cx="4287011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8435" y="605027"/>
            <a:ext cx="2188464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7710" y="542933"/>
            <a:ext cx="7895590" cy="1568378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92405" algn="ctr">
              <a:lnSpc>
                <a:spcPct val="100000"/>
              </a:lnSpc>
              <a:spcBef>
                <a:spcPts val="1190"/>
              </a:spcBef>
            </a:pPr>
            <a:r>
              <a:rPr sz="2200" spc="-5" dirty="0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7030A0"/>
                </a:solidFill>
                <a:latin typeface="Arial"/>
                <a:cs typeface="Arial"/>
              </a:rPr>
              <a:t>Lost</a:t>
            </a:r>
            <a:r>
              <a:rPr sz="2200" spc="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7030A0"/>
                </a:solidFill>
                <a:latin typeface="Arial"/>
                <a:cs typeface="Arial"/>
              </a:rPr>
              <a:t>Child</a:t>
            </a:r>
            <a:endParaRPr sz="22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child moved forward but once again lagged behind because</a:t>
            </a:r>
            <a:r>
              <a:rPr sz="2000" spc="28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his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eyes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were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caught by one thing or the other every now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sz="2000" spc="229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then.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988" y="2571750"/>
            <a:ext cx="4215384" cy="2311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5255" y="2571750"/>
            <a:ext cx="4213859" cy="2356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8435" y="605027"/>
            <a:ext cx="2188464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098" y="506677"/>
            <a:ext cx="8726902" cy="318420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1590" algn="ctr">
              <a:lnSpc>
                <a:spcPct val="100000"/>
              </a:lnSpc>
              <a:spcBef>
                <a:spcPts val="1190"/>
              </a:spcBef>
            </a:pPr>
            <a:r>
              <a:rPr sz="2200" spc="-5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FFFF00"/>
                </a:solidFill>
                <a:latin typeface="Arial"/>
                <a:cs typeface="Arial"/>
              </a:rPr>
              <a:t>Lost</a:t>
            </a:r>
            <a:r>
              <a:rPr sz="2200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Arial"/>
                <a:cs typeface="Arial"/>
              </a:rPr>
              <a:t>Child</a:t>
            </a:r>
            <a:endParaRPr sz="2200" dirty="0">
              <a:latin typeface="Arial"/>
              <a:cs typeface="Arial"/>
            </a:endParaRPr>
          </a:p>
          <a:p>
            <a:pPr marL="355600" marR="28575" indent="-34290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they moved forward, the child got demurred by the decorative  items on the stalls.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His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mouth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watered,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seeing sweets decorated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with 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gold and silver</a:t>
            </a:r>
            <a:r>
              <a:rPr sz="2000" spc="6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leaves.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“I want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burfi” but he did not wait for </a:t>
            </a:r>
            <a:r>
              <a:rPr sz="2000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his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parents’ reply as he knew</a:t>
            </a:r>
            <a:r>
              <a:rPr sz="2000" spc="16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very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well that his parents will never agree to buy burfi for</a:t>
            </a:r>
            <a:r>
              <a:rPr sz="2000" spc="18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him.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 marR="4154170" indent="-342900">
              <a:lnSpc>
                <a:spcPts val="3460"/>
              </a:lnSpc>
              <a:spcBef>
                <a:spcPts val="2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would </a:t>
            </a:r>
            <a:r>
              <a:rPr sz="2000" spc="-4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say,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sz="2000" spc="-2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greedy, 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therefore he kept</a:t>
            </a:r>
            <a:r>
              <a:rPr sz="2000" spc="4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moving.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3638550"/>
            <a:ext cx="2438399" cy="1315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8435" y="605027"/>
            <a:ext cx="2188464" cy="635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7710" y="542933"/>
            <a:ext cx="4958715" cy="4307589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3141980">
              <a:lnSpc>
                <a:spcPct val="100000"/>
              </a:lnSpc>
              <a:spcBef>
                <a:spcPts val="1190"/>
              </a:spcBef>
            </a:pPr>
            <a:r>
              <a:rPr sz="2200" spc="-5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FFFF00"/>
                </a:solidFill>
                <a:latin typeface="Arial"/>
                <a:cs typeface="Arial"/>
              </a:rPr>
              <a:t>Lost</a:t>
            </a:r>
            <a:r>
              <a:rPr sz="220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Arial"/>
                <a:cs typeface="Arial"/>
              </a:rPr>
              <a:t>Child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Then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 witnessed beautiful</a:t>
            </a:r>
            <a:r>
              <a:rPr sz="2000" spc="1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garlands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>
              <a:lnSpc>
                <a:spcPct val="100000"/>
              </a:lnSpc>
              <a:spcBef>
                <a:spcPts val="580"/>
              </a:spcBef>
            </a:pP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but didn’t ask for</a:t>
            </a:r>
            <a:r>
              <a:rPr sz="2000" spc="7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sz="2000" spc="-1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spc="-1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>
              <a:lnSpc>
                <a:spcPct val="100000"/>
              </a:lnSpc>
              <a:spcBef>
                <a:spcPts val="580"/>
              </a:spcBef>
            </a:pP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 marR="469265" indent="-342900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Then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 saw balloons, but he knew  very well that his parents will say that  he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too old to play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sz="2000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balloons, 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 he walked</a:t>
            </a:r>
            <a:r>
              <a:rPr sz="2000" spc="5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3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away</a:t>
            </a:r>
            <a:r>
              <a:rPr sz="2000" spc="-35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spc="-35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12700" marR="469265">
              <a:lnSpc>
                <a:spcPct val="120000"/>
              </a:lnSpc>
              <a:tabLst>
                <a:tab pos="354965" algn="l"/>
                <a:tab pos="355600" algn="l"/>
              </a:tabLst>
            </a:pP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55600" marR="954405" indent="-342900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Then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 saw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snake </a:t>
            </a:r>
            <a:r>
              <a:rPr sz="2000" spc="-2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charmer, </a:t>
            </a:r>
            <a:r>
              <a:rPr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  roundabout</a:t>
            </a:r>
            <a:r>
              <a:rPr sz="2000" spc="5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swing.</a:t>
            </a:r>
            <a:endParaRPr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06101" y="1069847"/>
            <a:ext cx="3217164" cy="393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1177</Words>
  <Application>Microsoft Office PowerPoint</Application>
  <PresentationFormat>On-screen Show (16:9)</PresentationFormat>
  <Paragraphs>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LOST CHILD                  MULK RAJ ANAND</vt:lpstr>
      <vt:lpstr>About the author:</vt:lpstr>
      <vt:lpstr>PowerPoint Presentation</vt:lpstr>
      <vt:lpstr>PowerPoint Presentation</vt:lpstr>
      <vt:lpstr>PowerPoint Presentation</vt:lpstr>
      <vt:lpstr>The Lost Child</vt:lpstr>
      <vt:lpstr>PowerPoint Presentation</vt:lpstr>
      <vt:lpstr>PowerPoint Presentation</vt:lpstr>
      <vt:lpstr>PowerPoint Presentation</vt:lpstr>
      <vt:lpstr>The Lost Child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LOST CHILD</dc:title>
  <cp:lastModifiedBy>Arun</cp:lastModifiedBy>
  <cp:revision>9</cp:revision>
  <dcterms:created xsi:type="dcterms:W3CDTF">2020-04-25T05:50:02Z</dcterms:created>
  <dcterms:modified xsi:type="dcterms:W3CDTF">2020-04-25T06:13:02Z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2020-04-25T00:00:00Z</vt:filetime>
  </property>
</Properties>
</file>